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Roboto" panose="02000000000000000000" pitchFamily="2" charset="0"/>
      <p:regular r:id="rId36"/>
      <p:bold r:id="rId37"/>
      <p:italic r:id="rId38"/>
      <p:boldItalic r:id="rId39"/>
    </p:embeddedFont>
    <p:embeddedFont>
      <p:font typeface="Roboto Black" panose="02000000000000000000" pitchFamily="2" charset="0"/>
      <p:bold r:id="rId40"/>
      <p:boldItalic r:id="rId41"/>
    </p:embeddedFont>
    <p:embeddedFont>
      <p:font typeface="Roboto Medium" panose="020000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0" d="100"/>
          <a:sy n="140" d="100"/>
        </p:scale>
        <p:origin x="76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49.jp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2845313d74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2845313d74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2845313d74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2845313d74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2845313d74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2845313d74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2845313d74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2845313d74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2845313d74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2845313d74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2845313d74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2845313d74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2845313d74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2845313d74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2845313d74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2845313d74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2845313d74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2845313d74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29eaab61c1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29eaab61c1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2282d666f3d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2282d666f3d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29e39a024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29e39a024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29e39a0243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29e39a024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29e39a0243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29e39a024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29e39a0243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29e39a024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29eaab61c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29eaab61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29eaab61c1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229eaab61c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29eaab61c1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29eaab61c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29eaab61c1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229eaab61c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2b9123a13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2b9123a13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29eaab61c1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229eaab61c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2c8400027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2c840002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29eaab61c1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29eaab61c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2c8400027a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22c8400027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13145edbc7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13145edbc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2b9123a132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2b9123a13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282d666f3d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282d666f3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82d666f3d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82d666f3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82d666f3d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82d666f3d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2845313d74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2845313d7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2845313d74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2845313d7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2845313d7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2845313d7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45.png"/><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29.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mt="84000"/>
          </a:blip>
          <a:stretch>
            <a:fillRect/>
          </a:stretch>
        </p:blipFill>
        <p:spPr>
          <a:xfrm>
            <a:off x="1117550" y="290113"/>
            <a:ext cx="6908900" cy="4563275"/>
          </a:xfrm>
          <a:prstGeom prst="rect">
            <a:avLst/>
          </a:prstGeom>
          <a:noFill/>
          <a:ln w="28575" cap="flat" cmpd="sng">
            <a:solidFill>
              <a:schemeClr val="lt1"/>
            </a:solidFill>
            <a:prstDash val="solid"/>
            <a:round/>
            <a:headEnd type="none" w="sm" len="sm"/>
            <a:tailEnd type="none" w="sm" len="sm"/>
          </a:ln>
        </p:spPr>
      </p:pic>
      <p:sp>
        <p:nvSpPr>
          <p:cNvPr id="55" name="Google Shape;55;p13"/>
          <p:cNvSpPr txBox="1"/>
          <p:nvPr/>
        </p:nvSpPr>
        <p:spPr>
          <a:xfrm>
            <a:off x="3192125" y="1832850"/>
            <a:ext cx="2591700" cy="738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 sz="3600">
                <a:solidFill>
                  <a:schemeClr val="lt1"/>
                </a:solidFill>
                <a:latin typeface="Roboto Black"/>
                <a:ea typeface="Roboto Black"/>
                <a:cs typeface="Roboto Black"/>
                <a:sym typeface="Roboto Black"/>
              </a:rPr>
              <a:t>LetsGo App</a:t>
            </a:r>
            <a:endParaRPr sz="3600">
              <a:solidFill>
                <a:schemeClr val="lt1"/>
              </a:solidFill>
              <a:latin typeface="Roboto Black"/>
              <a:ea typeface="Roboto Black"/>
              <a:cs typeface="Roboto Black"/>
              <a:sym typeface="Roboto Black"/>
            </a:endParaRPr>
          </a:p>
        </p:txBody>
      </p:sp>
      <p:cxnSp>
        <p:nvCxnSpPr>
          <p:cNvPr id="56" name="Google Shape;56;p13"/>
          <p:cNvCxnSpPr/>
          <p:nvPr/>
        </p:nvCxnSpPr>
        <p:spPr>
          <a:xfrm>
            <a:off x="3179525" y="2601875"/>
            <a:ext cx="2616900" cy="0"/>
          </a:xfrm>
          <a:prstGeom prst="straightConnector1">
            <a:avLst/>
          </a:prstGeom>
          <a:noFill/>
          <a:ln w="28575" cap="flat" cmpd="sng">
            <a:solidFill>
              <a:schemeClr val="lt1"/>
            </a:solidFill>
            <a:prstDash val="solid"/>
            <a:round/>
            <a:headEnd type="none" w="med" len="med"/>
            <a:tailEnd type="none" w="med" len="med"/>
          </a:ln>
          <a:effectLst>
            <a:outerShdw blurRad="57150" dist="19050" dir="5400000" algn="bl" rotWithShape="0">
              <a:srgbClr val="000000">
                <a:alpha val="50000"/>
              </a:srgbClr>
            </a:outerShdw>
          </a:effectLst>
        </p:spPr>
      </p:cxnSp>
      <p:sp>
        <p:nvSpPr>
          <p:cNvPr id="57" name="Google Shape;57;p13"/>
          <p:cNvSpPr txBox="1"/>
          <p:nvPr/>
        </p:nvSpPr>
        <p:spPr>
          <a:xfrm>
            <a:off x="1716425" y="2873150"/>
            <a:ext cx="5543100" cy="542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lt1"/>
                </a:solidFill>
              </a:rPr>
              <a:t> </a:t>
            </a:r>
            <a:r>
              <a:rPr lang="en" sz="2400">
                <a:solidFill>
                  <a:schemeClr val="lt1"/>
                </a:solidFill>
                <a:latin typeface="Roboto Medium"/>
                <a:ea typeface="Roboto Medium"/>
                <a:cs typeface="Roboto Medium"/>
                <a:sym typeface="Roboto Medium"/>
              </a:rPr>
              <a:t>UX2 Case Study   |   Brandon Norton</a:t>
            </a:r>
            <a:endParaRPr sz="2400">
              <a:solidFill>
                <a:schemeClr val="lt1"/>
              </a:solidFill>
              <a:latin typeface="Roboto Medium"/>
              <a:ea typeface="Roboto Medium"/>
              <a:cs typeface="Roboto Medium"/>
              <a:sym typeface="Roboto Medium"/>
            </a:endParaRPr>
          </a:p>
        </p:txBody>
      </p:sp>
      <p:sp>
        <p:nvSpPr>
          <p:cNvPr id="58" name="Google Shape;58;p13"/>
          <p:cNvSpPr txBox="1"/>
          <p:nvPr/>
        </p:nvSpPr>
        <p:spPr>
          <a:xfrm>
            <a:off x="2878150" y="4003300"/>
            <a:ext cx="2893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endParaRPr>
          </a:p>
        </p:txBody>
      </p:sp>
      <p:sp>
        <p:nvSpPr>
          <p:cNvPr id="59" name="Google Shape;59;p13"/>
          <p:cNvSpPr txBox="1"/>
          <p:nvPr/>
        </p:nvSpPr>
        <p:spPr>
          <a:xfrm>
            <a:off x="3626525" y="3495400"/>
            <a:ext cx="1722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chemeClr val="lt1"/>
                </a:solidFill>
                <a:latin typeface="Roboto"/>
                <a:ea typeface="Roboto"/>
                <a:cs typeface="Roboto"/>
                <a:sym typeface="Roboto"/>
              </a:rPr>
              <a:t> </a:t>
            </a:r>
            <a:r>
              <a:rPr lang="en" sz="2100">
                <a:solidFill>
                  <a:schemeClr val="lt1"/>
                </a:solidFill>
                <a:latin typeface="Roboto Medium"/>
                <a:ea typeface="Roboto Medium"/>
                <a:cs typeface="Roboto Medium"/>
                <a:sym typeface="Roboto Medium"/>
              </a:rPr>
              <a:t>March 2023</a:t>
            </a:r>
            <a:endParaRPr sz="2100">
              <a:solidFill>
                <a:schemeClr val="lt1"/>
              </a:solidFill>
              <a:latin typeface="Roboto Medium"/>
              <a:ea typeface="Roboto Medium"/>
              <a:cs typeface="Roboto Medium"/>
              <a:sym typeface="Roboto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6"/>
        <p:cNvGrpSpPr/>
        <p:nvPr/>
      </p:nvGrpSpPr>
      <p:grpSpPr>
        <a:xfrm>
          <a:off x="0" y="0"/>
          <a:ext cx="0" cy="0"/>
          <a:chOff x="0" y="0"/>
          <a:chExt cx="0" cy="0"/>
        </a:xfrm>
      </p:grpSpPr>
      <p:sp>
        <p:nvSpPr>
          <p:cNvPr id="137" name="Google Shape;137;p22"/>
          <p:cNvSpPr/>
          <p:nvPr/>
        </p:nvSpPr>
        <p:spPr>
          <a:xfrm>
            <a:off x="3048125" y="1613850"/>
            <a:ext cx="2691300" cy="1634700"/>
          </a:xfrm>
          <a:prstGeom prst="roundRect">
            <a:avLst>
              <a:gd name="adj" fmla="val 16667"/>
            </a:avLst>
          </a:prstGeom>
          <a:gradFill>
            <a:gsLst>
              <a:gs pos="0">
                <a:srgbClr val="351C75"/>
              </a:gs>
              <a:gs pos="50000">
                <a:srgbClr val="472798"/>
              </a:gs>
              <a:gs pos="100000">
                <a:srgbClr val="434343"/>
              </a:gs>
            </a:gsLst>
            <a:path path="circle">
              <a:fillToRect l="50000" t="50000" r="50000" b="50000"/>
            </a:path>
            <a:tileRect/>
          </a:gradFill>
          <a:ln w="9525" cap="flat" cmpd="sng">
            <a:solidFill>
              <a:schemeClr val="dk2"/>
            </a:solidFill>
            <a:prstDash val="solid"/>
            <a:round/>
            <a:headEnd type="none" w="sm" len="sm"/>
            <a:tailEnd type="none" w="sm" len="sm"/>
          </a:ln>
          <a:effectLst>
            <a:outerShdw blurRad="57150" dist="104775"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txBox="1"/>
          <p:nvPr/>
        </p:nvSpPr>
        <p:spPr>
          <a:xfrm>
            <a:off x="3123575" y="1697150"/>
            <a:ext cx="2535300" cy="1473300"/>
          </a:xfrm>
          <a:prstGeom prst="rect">
            <a:avLst/>
          </a:prstGeom>
          <a:noFill/>
          <a:ln>
            <a:noFill/>
          </a:ln>
          <a:effectLst>
            <a:outerShdw blurRad="57150" dist="76200" dir="636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Roboto"/>
                <a:ea typeface="Roboto"/>
                <a:cs typeface="Roboto"/>
                <a:sym typeface="Roboto"/>
              </a:rPr>
              <a:t>Surveys</a:t>
            </a:r>
            <a:endParaRPr sz="2400" b="1">
              <a:solidFill>
                <a:schemeClr val="lt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3"/>
          <p:cNvSpPr txBox="1"/>
          <p:nvPr/>
        </p:nvSpPr>
        <p:spPr>
          <a:xfrm>
            <a:off x="1913675" y="657475"/>
            <a:ext cx="3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44" name="Google Shape;144;p23"/>
          <p:cNvSpPr txBox="1"/>
          <p:nvPr/>
        </p:nvSpPr>
        <p:spPr>
          <a:xfrm>
            <a:off x="4570000" y="896650"/>
            <a:ext cx="4456200" cy="32094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Most people are somewhat satisfied with their social lives.</a:t>
            </a:r>
            <a:endParaRPr sz="1200">
              <a:latin typeface="Roboto Medium"/>
              <a:ea typeface="Roboto Medium"/>
              <a:cs typeface="Roboto Medium"/>
              <a:sym typeface="Roboto Medium"/>
            </a:endParaRPr>
          </a:p>
          <a:p>
            <a:pPr marL="914400" lvl="1"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Those that are not satisfied are very dissatisfied.</a:t>
            </a:r>
            <a:endParaRPr sz="1200">
              <a:latin typeface="Roboto Medium"/>
              <a:ea typeface="Roboto Medium"/>
              <a:cs typeface="Roboto Medium"/>
              <a:sym typeface="Roboto Medium"/>
            </a:endParaRPr>
          </a:p>
          <a:p>
            <a:pPr marL="914400" lvl="1"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No one is very satisfied with their social life.</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900">
              <a:latin typeface="Roboto Medium"/>
              <a:ea typeface="Roboto Medium"/>
              <a:cs typeface="Roboto Medium"/>
              <a:sym typeface="Roboto Medium"/>
            </a:endParaRPr>
          </a:p>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Most feel that they have above average social skills.</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Even though people feel that they have social skills, they also mostly feel that they have a lack in ability to meet new people.</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300">
              <a:latin typeface="Roboto Medium"/>
              <a:ea typeface="Roboto Medium"/>
              <a:cs typeface="Roboto Medium"/>
              <a:sym typeface="Roboto Medium"/>
            </a:endParaRPr>
          </a:p>
        </p:txBody>
      </p:sp>
      <p:sp>
        <p:nvSpPr>
          <p:cNvPr id="145" name="Google Shape;145;p23"/>
          <p:cNvSpPr/>
          <p:nvPr/>
        </p:nvSpPr>
        <p:spPr>
          <a:xfrm>
            <a:off x="229150" y="225550"/>
            <a:ext cx="4110600" cy="4689900"/>
          </a:xfrm>
          <a:prstGeom prst="roundRect">
            <a:avLst>
              <a:gd name="adj" fmla="val 16667"/>
            </a:avLst>
          </a:prstGeom>
          <a:gradFill>
            <a:gsLst>
              <a:gs pos="0">
                <a:srgbClr val="351C75"/>
              </a:gs>
              <a:gs pos="50000">
                <a:srgbClr val="472798"/>
              </a:gs>
              <a:gs pos="100000">
                <a:srgbClr val="434343"/>
              </a:gs>
            </a:gsLst>
            <a:path path="circle">
              <a:fillToRect l="50000" t="50000" r="50000" b="50000"/>
            </a:path>
            <a:tileRect/>
          </a:gradFill>
          <a:ln>
            <a:noFill/>
          </a:ln>
          <a:effectLst>
            <a:outerShdw blurRad="57150" dist="171450" dir="75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txBox="1"/>
          <p:nvPr/>
        </p:nvSpPr>
        <p:spPr>
          <a:xfrm>
            <a:off x="4915575" y="103375"/>
            <a:ext cx="3419400"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dk1"/>
                </a:solidFill>
                <a:latin typeface="Roboto"/>
                <a:ea typeface="Roboto"/>
                <a:cs typeface="Roboto"/>
                <a:sym typeface="Roboto"/>
              </a:rPr>
              <a:t>Quantitative</a:t>
            </a:r>
            <a:endParaRPr sz="3600" b="1">
              <a:solidFill>
                <a:schemeClr val="dk1"/>
              </a:solidFill>
              <a:latin typeface="Roboto"/>
              <a:ea typeface="Roboto"/>
              <a:cs typeface="Roboto"/>
              <a:sym typeface="Roboto"/>
            </a:endParaRPr>
          </a:p>
        </p:txBody>
      </p:sp>
      <p:pic>
        <p:nvPicPr>
          <p:cNvPr id="147" name="Google Shape;147;p23"/>
          <p:cNvPicPr preferRelativeResize="0"/>
          <p:nvPr/>
        </p:nvPicPr>
        <p:blipFill>
          <a:blip r:embed="rId3">
            <a:alphaModFix/>
          </a:blip>
          <a:stretch>
            <a:fillRect/>
          </a:stretch>
        </p:blipFill>
        <p:spPr>
          <a:xfrm>
            <a:off x="888325" y="1855875"/>
            <a:ext cx="2907351" cy="1353574"/>
          </a:xfrm>
          <a:prstGeom prst="rect">
            <a:avLst/>
          </a:prstGeom>
          <a:noFill/>
          <a:ln>
            <a:noFill/>
          </a:ln>
        </p:spPr>
      </p:pic>
      <p:pic>
        <p:nvPicPr>
          <p:cNvPr id="148" name="Google Shape;148;p23"/>
          <p:cNvPicPr preferRelativeResize="0"/>
          <p:nvPr/>
        </p:nvPicPr>
        <p:blipFill>
          <a:blip r:embed="rId4">
            <a:alphaModFix/>
          </a:blip>
          <a:stretch>
            <a:fillRect/>
          </a:stretch>
        </p:blipFill>
        <p:spPr>
          <a:xfrm>
            <a:off x="888325" y="454725"/>
            <a:ext cx="2907351" cy="1192600"/>
          </a:xfrm>
          <a:prstGeom prst="rect">
            <a:avLst/>
          </a:prstGeom>
          <a:noFill/>
          <a:ln>
            <a:noFill/>
          </a:ln>
        </p:spPr>
      </p:pic>
      <p:pic>
        <p:nvPicPr>
          <p:cNvPr id="149" name="Google Shape;149;p23"/>
          <p:cNvPicPr preferRelativeResize="0"/>
          <p:nvPr/>
        </p:nvPicPr>
        <p:blipFill>
          <a:blip r:embed="rId5">
            <a:alphaModFix/>
          </a:blip>
          <a:stretch>
            <a:fillRect/>
          </a:stretch>
        </p:blipFill>
        <p:spPr>
          <a:xfrm>
            <a:off x="888325" y="3418000"/>
            <a:ext cx="2894776" cy="12398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4"/>
          <p:cNvSpPr txBox="1"/>
          <p:nvPr/>
        </p:nvSpPr>
        <p:spPr>
          <a:xfrm>
            <a:off x="1913675" y="657475"/>
            <a:ext cx="3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56" name="Google Shape;156;p24"/>
          <p:cNvSpPr txBox="1"/>
          <p:nvPr/>
        </p:nvSpPr>
        <p:spPr>
          <a:xfrm>
            <a:off x="4548400" y="1121450"/>
            <a:ext cx="4456200" cy="30015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Most people have the habit of staying at home during time off.</a:t>
            </a: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solidFill>
                <a:schemeClr val="dk1"/>
              </a:solidFill>
              <a:latin typeface="Roboto Medium"/>
              <a:ea typeface="Roboto Medium"/>
              <a:cs typeface="Roboto Medium"/>
              <a:sym typeface="Roboto Medium"/>
            </a:endParaRPr>
          </a:p>
          <a:p>
            <a:pPr marL="457200" lvl="0"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Most people trend towards little to medium social activities on their time off.</a:t>
            </a: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solidFill>
                <a:schemeClr val="dk1"/>
              </a:solidFill>
              <a:latin typeface="Roboto Medium"/>
              <a:ea typeface="Roboto Medium"/>
              <a:cs typeface="Roboto Medium"/>
              <a:sym typeface="Roboto Medium"/>
            </a:endParaRPr>
          </a:p>
          <a:p>
            <a:pPr marL="457200" lvl="0"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People show a desire to participate in more activities.</a:t>
            </a:r>
            <a:endParaRPr sz="1200">
              <a:solidFill>
                <a:schemeClr val="dk1"/>
              </a:solidFill>
              <a:latin typeface="Roboto Medium"/>
              <a:ea typeface="Roboto Medium"/>
              <a:cs typeface="Roboto Medium"/>
              <a:sym typeface="Roboto Medium"/>
            </a:endParaRPr>
          </a:p>
          <a:p>
            <a:pPr marL="914400" lvl="1"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Some showed strong desires to add more social activities to their life-styles.</a:t>
            </a:r>
            <a:endParaRPr sz="1200">
              <a:solidFill>
                <a:schemeClr val="dk1"/>
              </a:solidFill>
              <a:latin typeface="Roboto Medium"/>
              <a:ea typeface="Roboto Medium"/>
              <a:cs typeface="Roboto Medium"/>
              <a:sym typeface="Roboto Medium"/>
            </a:endParaRPr>
          </a:p>
          <a:p>
            <a:pPr marL="914400" lvl="1"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No one said never.</a:t>
            </a:r>
            <a:endParaRPr sz="15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300">
              <a:latin typeface="Roboto Medium"/>
              <a:ea typeface="Roboto Medium"/>
              <a:cs typeface="Roboto Medium"/>
              <a:sym typeface="Roboto Medium"/>
            </a:endParaRPr>
          </a:p>
        </p:txBody>
      </p:sp>
      <p:sp>
        <p:nvSpPr>
          <p:cNvPr id="157" name="Google Shape;157;p24"/>
          <p:cNvSpPr/>
          <p:nvPr/>
        </p:nvSpPr>
        <p:spPr>
          <a:xfrm>
            <a:off x="229150" y="225550"/>
            <a:ext cx="4110600" cy="4689900"/>
          </a:xfrm>
          <a:prstGeom prst="roundRect">
            <a:avLst>
              <a:gd name="adj" fmla="val 16667"/>
            </a:avLst>
          </a:prstGeom>
          <a:gradFill>
            <a:gsLst>
              <a:gs pos="0">
                <a:srgbClr val="351C75"/>
              </a:gs>
              <a:gs pos="50000">
                <a:srgbClr val="472798"/>
              </a:gs>
              <a:gs pos="100000">
                <a:srgbClr val="434343"/>
              </a:gs>
            </a:gsLst>
            <a:path path="circle">
              <a:fillToRect l="50000" t="50000" r="50000" b="50000"/>
            </a:path>
            <a:tileRect/>
          </a:gradFill>
          <a:ln>
            <a:noFill/>
          </a:ln>
          <a:effectLst>
            <a:outerShdw blurRad="57150" dist="180975" dir="78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4"/>
          <p:cNvSpPr txBox="1"/>
          <p:nvPr/>
        </p:nvSpPr>
        <p:spPr>
          <a:xfrm>
            <a:off x="5066800" y="225550"/>
            <a:ext cx="3419400"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dk1"/>
                </a:solidFill>
                <a:latin typeface="Roboto"/>
                <a:ea typeface="Roboto"/>
                <a:cs typeface="Roboto"/>
                <a:sym typeface="Roboto"/>
              </a:rPr>
              <a:t>Quantitative</a:t>
            </a:r>
            <a:endParaRPr sz="3600" b="1">
              <a:solidFill>
                <a:schemeClr val="dk1"/>
              </a:solidFill>
              <a:latin typeface="Roboto"/>
              <a:ea typeface="Roboto"/>
              <a:cs typeface="Roboto"/>
              <a:sym typeface="Roboto"/>
            </a:endParaRPr>
          </a:p>
        </p:txBody>
      </p:sp>
      <p:pic>
        <p:nvPicPr>
          <p:cNvPr id="159" name="Google Shape;159;p24"/>
          <p:cNvPicPr preferRelativeResize="0"/>
          <p:nvPr/>
        </p:nvPicPr>
        <p:blipFill>
          <a:blip r:embed="rId3">
            <a:alphaModFix/>
          </a:blip>
          <a:stretch>
            <a:fillRect/>
          </a:stretch>
        </p:blipFill>
        <p:spPr>
          <a:xfrm>
            <a:off x="1114400" y="463125"/>
            <a:ext cx="2340100" cy="1148200"/>
          </a:xfrm>
          <a:prstGeom prst="rect">
            <a:avLst/>
          </a:prstGeom>
          <a:noFill/>
          <a:ln>
            <a:noFill/>
          </a:ln>
        </p:spPr>
      </p:pic>
      <p:pic>
        <p:nvPicPr>
          <p:cNvPr id="160" name="Google Shape;160;p24"/>
          <p:cNvPicPr preferRelativeResize="0"/>
          <p:nvPr/>
        </p:nvPicPr>
        <p:blipFill>
          <a:blip r:embed="rId4">
            <a:alphaModFix/>
          </a:blip>
          <a:stretch>
            <a:fillRect/>
          </a:stretch>
        </p:blipFill>
        <p:spPr>
          <a:xfrm>
            <a:off x="1114400" y="1946075"/>
            <a:ext cx="2340101" cy="1148200"/>
          </a:xfrm>
          <a:prstGeom prst="rect">
            <a:avLst/>
          </a:prstGeom>
          <a:noFill/>
          <a:ln>
            <a:noFill/>
          </a:ln>
        </p:spPr>
      </p:pic>
      <p:pic>
        <p:nvPicPr>
          <p:cNvPr id="161" name="Google Shape;161;p24"/>
          <p:cNvPicPr preferRelativeResize="0"/>
          <p:nvPr/>
        </p:nvPicPr>
        <p:blipFill>
          <a:blip r:embed="rId5">
            <a:alphaModFix/>
          </a:blip>
          <a:stretch>
            <a:fillRect/>
          </a:stretch>
        </p:blipFill>
        <p:spPr>
          <a:xfrm>
            <a:off x="1114400" y="3429025"/>
            <a:ext cx="2340099" cy="1148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5"/>
          <p:cNvSpPr txBox="1"/>
          <p:nvPr/>
        </p:nvSpPr>
        <p:spPr>
          <a:xfrm>
            <a:off x="1913675" y="657475"/>
            <a:ext cx="3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68" name="Google Shape;168;p25"/>
          <p:cNvSpPr txBox="1"/>
          <p:nvPr/>
        </p:nvSpPr>
        <p:spPr>
          <a:xfrm>
            <a:off x="0" y="1036350"/>
            <a:ext cx="4456200" cy="30708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Meeting new people</a:t>
            </a:r>
            <a:endParaRPr sz="1200">
              <a:latin typeface="Roboto Medium"/>
              <a:ea typeface="Roboto Medium"/>
              <a:cs typeface="Roboto Medium"/>
              <a:sym typeface="Roboto Medium"/>
            </a:endParaRPr>
          </a:p>
          <a:p>
            <a:pPr marL="914400" lvl="1" indent="-285750" algn="l" rtl="0">
              <a:lnSpc>
                <a:spcPct val="150000"/>
              </a:lnSpc>
              <a:spcBef>
                <a:spcPts val="0"/>
              </a:spcBef>
              <a:spcAft>
                <a:spcPts val="0"/>
              </a:spcAft>
              <a:buSzPts val="900"/>
              <a:buFont typeface="Roboto Medium"/>
              <a:buChar char="○"/>
            </a:pPr>
            <a:r>
              <a:rPr lang="en" sz="900">
                <a:latin typeface="Roboto Medium"/>
                <a:ea typeface="Roboto Medium"/>
                <a:cs typeface="Roboto Medium"/>
                <a:sym typeface="Roboto Medium"/>
              </a:rPr>
              <a:t>Most said they feel nervous and anxious.</a:t>
            </a:r>
            <a:endParaRPr sz="9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Trying new things</a:t>
            </a:r>
            <a:endParaRPr sz="1200">
              <a:latin typeface="Roboto Medium"/>
              <a:ea typeface="Roboto Medium"/>
              <a:cs typeface="Roboto Medium"/>
              <a:sym typeface="Roboto Medium"/>
            </a:endParaRPr>
          </a:p>
          <a:p>
            <a:pPr marL="914400" lvl="1" indent="-285750" algn="l" rtl="0">
              <a:lnSpc>
                <a:spcPct val="150000"/>
              </a:lnSpc>
              <a:spcBef>
                <a:spcPts val="0"/>
              </a:spcBef>
              <a:spcAft>
                <a:spcPts val="0"/>
              </a:spcAft>
              <a:buSzPts val="900"/>
              <a:buFont typeface="Roboto Medium"/>
              <a:buChar char="○"/>
            </a:pPr>
            <a:r>
              <a:rPr lang="en" sz="900">
                <a:latin typeface="Roboto Medium"/>
                <a:ea typeface="Roboto Medium"/>
                <a:cs typeface="Roboto Medium"/>
                <a:sym typeface="Roboto Medium"/>
              </a:rPr>
              <a:t>Most people share an interest in wanting to try new things. Some are also nervous at the same time.</a:t>
            </a:r>
            <a:endParaRPr sz="9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Activities</a:t>
            </a:r>
            <a:endParaRPr sz="1200">
              <a:latin typeface="Roboto Medium"/>
              <a:ea typeface="Roboto Medium"/>
              <a:cs typeface="Roboto Medium"/>
              <a:sym typeface="Roboto Medium"/>
            </a:endParaRPr>
          </a:p>
          <a:p>
            <a:pPr marL="914400" lvl="1" indent="-285750" algn="l" rtl="0">
              <a:lnSpc>
                <a:spcPct val="150000"/>
              </a:lnSpc>
              <a:spcBef>
                <a:spcPts val="0"/>
              </a:spcBef>
              <a:spcAft>
                <a:spcPts val="0"/>
              </a:spcAft>
              <a:buSzPts val="900"/>
              <a:buFont typeface="Roboto Medium"/>
              <a:buChar char="○"/>
            </a:pPr>
            <a:r>
              <a:rPr lang="en" sz="900">
                <a:latin typeface="Roboto Medium"/>
                <a:ea typeface="Roboto Medium"/>
                <a:cs typeface="Roboto Medium"/>
                <a:sym typeface="Roboto Medium"/>
              </a:rPr>
              <a:t>Most expressed a lack in social activities in their lives. Most wish for more activities to participate in. There was a desire for more structured activities (clubs: so that it is the same people every time)</a:t>
            </a:r>
            <a:endParaRPr sz="9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300">
              <a:latin typeface="Roboto Medium"/>
              <a:ea typeface="Roboto Medium"/>
              <a:cs typeface="Roboto Medium"/>
              <a:sym typeface="Roboto Medium"/>
            </a:endParaRPr>
          </a:p>
        </p:txBody>
      </p:sp>
      <p:sp>
        <p:nvSpPr>
          <p:cNvPr id="169" name="Google Shape;169;p25"/>
          <p:cNvSpPr/>
          <p:nvPr/>
        </p:nvSpPr>
        <p:spPr>
          <a:xfrm>
            <a:off x="4803975" y="208800"/>
            <a:ext cx="4110600" cy="4689900"/>
          </a:xfrm>
          <a:prstGeom prst="roundRect">
            <a:avLst>
              <a:gd name="adj" fmla="val 16667"/>
            </a:avLst>
          </a:prstGeom>
          <a:gradFill>
            <a:gsLst>
              <a:gs pos="0">
                <a:srgbClr val="351C75"/>
              </a:gs>
              <a:gs pos="50000">
                <a:srgbClr val="472798"/>
              </a:gs>
              <a:gs pos="100000">
                <a:srgbClr val="434343"/>
              </a:gs>
            </a:gsLst>
            <a:path path="circle">
              <a:fillToRect l="50000" t="50000" r="50000" b="50000"/>
            </a:path>
            <a:tileRect/>
          </a:gradFill>
          <a:ln>
            <a:noFill/>
          </a:ln>
          <a:effectLst>
            <a:outerShdw blurRad="57150" dist="161925" dir="76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Roboto"/>
                <a:ea typeface="Roboto"/>
                <a:cs typeface="Roboto"/>
                <a:sym typeface="Roboto"/>
              </a:rPr>
              <a:t>“I'm excited to meet new people, but I dislike wasting time meeting people that I don't want to see again”</a:t>
            </a:r>
            <a:endParaRPr sz="1200" i="1">
              <a:solidFill>
                <a:schemeClr val="lt1"/>
              </a:solidFill>
              <a:latin typeface="Roboto"/>
              <a:ea typeface="Roboto"/>
              <a:cs typeface="Roboto"/>
              <a:sym typeface="Roboto"/>
            </a:endParaRPr>
          </a:p>
          <a:p>
            <a:pPr marL="0" lvl="0" indent="0" algn="l" rtl="0">
              <a:spcBef>
                <a:spcPts val="0"/>
              </a:spcBef>
              <a:spcAft>
                <a:spcPts val="0"/>
              </a:spcAft>
              <a:buNone/>
            </a:pPr>
            <a:endParaRPr sz="1200" i="1">
              <a:solidFill>
                <a:schemeClr val="lt1"/>
              </a:solidFill>
              <a:latin typeface="Roboto"/>
              <a:ea typeface="Roboto"/>
              <a:cs typeface="Roboto"/>
              <a:sym typeface="Roboto"/>
            </a:endParaRPr>
          </a:p>
          <a:p>
            <a:pPr marL="0" lvl="0" indent="0" algn="l" rtl="0">
              <a:spcBef>
                <a:spcPts val="0"/>
              </a:spcBef>
              <a:spcAft>
                <a:spcPts val="0"/>
              </a:spcAft>
              <a:buNone/>
            </a:pPr>
            <a:endParaRPr sz="1200" i="1">
              <a:solidFill>
                <a:schemeClr val="lt1"/>
              </a:solidFill>
              <a:latin typeface="Roboto"/>
              <a:ea typeface="Roboto"/>
              <a:cs typeface="Roboto"/>
              <a:sym typeface="Roboto"/>
            </a:endParaRPr>
          </a:p>
          <a:p>
            <a:pPr marL="0" lvl="0" indent="0" algn="l" rtl="0">
              <a:spcBef>
                <a:spcPts val="0"/>
              </a:spcBef>
              <a:spcAft>
                <a:spcPts val="0"/>
              </a:spcAft>
              <a:buNone/>
            </a:pPr>
            <a:endParaRPr sz="1200" i="1">
              <a:solidFill>
                <a:schemeClr val="lt1"/>
              </a:solidFill>
              <a:latin typeface="Roboto"/>
              <a:ea typeface="Roboto"/>
              <a:cs typeface="Roboto"/>
              <a:sym typeface="Roboto"/>
            </a:endParaRPr>
          </a:p>
          <a:p>
            <a:pPr marL="0" lvl="0" indent="0" algn="l" rtl="0">
              <a:spcBef>
                <a:spcPts val="0"/>
              </a:spcBef>
              <a:spcAft>
                <a:spcPts val="0"/>
              </a:spcAft>
              <a:buNone/>
            </a:pPr>
            <a:endParaRPr sz="1200" i="1">
              <a:solidFill>
                <a:schemeClr val="lt1"/>
              </a:solidFill>
              <a:latin typeface="Roboto"/>
              <a:ea typeface="Roboto"/>
              <a:cs typeface="Roboto"/>
              <a:sym typeface="Roboto"/>
            </a:endParaRPr>
          </a:p>
          <a:p>
            <a:pPr marL="0" lvl="0" indent="0" algn="l" rtl="0">
              <a:spcBef>
                <a:spcPts val="0"/>
              </a:spcBef>
              <a:spcAft>
                <a:spcPts val="0"/>
              </a:spcAft>
              <a:buNone/>
            </a:pPr>
            <a:endParaRPr sz="1200" i="1">
              <a:solidFill>
                <a:schemeClr val="lt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200" i="1">
                <a:solidFill>
                  <a:schemeClr val="lt1"/>
                </a:solidFill>
                <a:latin typeface="Roboto"/>
                <a:ea typeface="Roboto"/>
                <a:cs typeface="Roboto"/>
                <a:sym typeface="Roboto"/>
              </a:rPr>
              <a:t>“Trying new things is important to continue living an exciting and challenging life”</a:t>
            </a:r>
            <a:endParaRPr sz="1200" i="1">
              <a:solidFill>
                <a:schemeClr val="lt1"/>
              </a:solidFill>
              <a:latin typeface="Roboto"/>
              <a:ea typeface="Roboto"/>
              <a:cs typeface="Roboto"/>
              <a:sym typeface="Roboto"/>
            </a:endParaRPr>
          </a:p>
        </p:txBody>
      </p:sp>
      <p:sp>
        <p:nvSpPr>
          <p:cNvPr id="170" name="Google Shape;170;p25"/>
          <p:cNvSpPr txBox="1"/>
          <p:nvPr/>
        </p:nvSpPr>
        <p:spPr>
          <a:xfrm>
            <a:off x="5149575" y="503575"/>
            <a:ext cx="3419400"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lt1"/>
                </a:solidFill>
                <a:latin typeface="Roboto"/>
                <a:ea typeface="Roboto"/>
                <a:cs typeface="Roboto"/>
                <a:sym typeface="Roboto"/>
              </a:rPr>
              <a:t>Qualitative</a:t>
            </a:r>
            <a:endParaRPr sz="3600" b="1">
              <a:solidFill>
                <a:schemeClr val="lt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6"/>
          <p:cNvSpPr txBox="1"/>
          <p:nvPr/>
        </p:nvSpPr>
        <p:spPr>
          <a:xfrm>
            <a:off x="1913675" y="657475"/>
            <a:ext cx="3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76" name="Google Shape;176;p26"/>
          <p:cNvSpPr txBox="1"/>
          <p:nvPr/>
        </p:nvSpPr>
        <p:spPr>
          <a:xfrm>
            <a:off x="0" y="695850"/>
            <a:ext cx="4456200" cy="37518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Constraints</a:t>
            </a:r>
            <a:endParaRPr sz="1200">
              <a:latin typeface="Roboto Medium"/>
              <a:ea typeface="Roboto Medium"/>
              <a:cs typeface="Roboto Medium"/>
              <a:sym typeface="Roboto Medium"/>
            </a:endParaRPr>
          </a:p>
          <a:p>
            <a:pPr marL="914400" lvl="1" indent="-285750" algn="l" rtl="0">
              <a:lnSpc>
                <a:spcPct val="150000"/>
              </a:lnSpc>
              <a:spcBef>
                <a:spcPts val="0"/>
              </a:spcBef>
              <a:spcAft>
                <a:spcPts val="0"/>
              </a:spcAft>
              <a:buSzPts val="900"/>
              <a:buFont typeface="Roboto Medium"/>
              <a:buChar char="○"/>
            </a:pPr>
            <a:r>
              <a:rPr lang="en" sz="900">
                <a:latin typeface="Roboto Medium"/>
                <a:ea typeface="Roboto Medium"/>
                <a:cs typeface="Roboto Medium"/>
                <a:sym typeface="Roboto Medium"/>
              </a:rPr>
              <a:t>There was a concern for participating in large groups where they did not know anyone. There was a general issue of people not having time, energy, or friends. There was a concern for needing structure when they socialize. There was also the problem of living in rural areas where the drive was a factor in not going out. And of course, money was an issue.</a:t>
            </a:r>
            <a:endParaRPr sz="9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Staying home</a:t>
            </a:r>
            <a:endParaRPr sz="1200">
              <a:latin typeface="Roboto Medium"/>
              <a:ea typeface="Roboto Medium"/>
              <a:cs typeface="Roboto Medium"/>
              <a:sym typeface="Roboto Medium"/>
            </a:endParaRPr>
          </a:p>
          <a:p>
            <a:pPr marL="914400" lvl="1" indent="-285750" algn="l" rtl="0">
              <a:lnSpc>
                <a:spcPct val="150000"/>
              </a:lnSpc>
              <a:spcBef>
                <a:spcPts val="0"/>
              </a:spcBef>
              <a:spcAft>
                <a:spcPts val="0"/>
              </a:spcAft>
              <a:buSzPts val="900"/>
              <a:buFont typeface="Roboto Medium"/>
              <a:buChar char="○"/>
            </a:pPr>
            <a:r>
              <a:rPr lang="en" sz="900">
                <a:latin typeface="Roboto Medium"/>
                <a:ea typeface="Roboto Medium"/>
                <a:cs typeface="Roboto Medium"/>
                <a:sym typeface="Roboto Medium"/>
              </a:rPr>
              <a:t>People wanted to stay home versus going out because they just wanted to relax. Some said their social activities are mostly online anyway so they didn’t need to leave home to socialize. Stay home to play video games. Others had to stay home because of responsibilities, including chores and looking after their children. Some stayed home because they have no one to hangout with or they live too far away from potential activities.</a:t>
            </a:r>
            <a:endParaRPr sz="9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00">
              <a:latin typeface="Roboto Medium"/>
              <a:ea typeface="Roboto Medium"/>
              <a:cs typeface="Roboto Medium"/>
              <a:sym typeface="Roboto Medium"/>
            </a:endParaRPr>
          </a:p>
        </p:txBody>
      </p:sp>
      <p:sp>
        <p:nvSpPr>
          <p:cNvPr id="177" name="Google Shape;177;p26"/>
          <p:cNvSpPr/>
          <p:nvPr/>
        </p:nvSpPr>
        <p:spPr>
          <a:xfrm>
            <a:off x="4690000" y="226800"/>
            <a:ext cx="4110600" cy="4689900"/>
          </a:xfrm>
          <a:prstGeom prst="roundRect">
            <a:avLst>
              <a:gd name="adj" fmla="val 16667"/>
            </a:avLst>
          </a:prstGeom>
          <a:gradFill>
            <a:gsLst>
              <a:gs pos="0">
                <a:srgbClr val="351C75"/>
              </a:gs>
              <a:gs pos="50000">
                <a:srgbClr val="472798"/>
              </a:gs>
              <a:gs pos="100000">
                <a:srgbClr val="434343"/>
              </a:gs>
            </a:gsLst>
            <a:path path="circle">
              <a:fillToRect l="50000" t="50000" r="50000" b="50000"/>
            </a:path>
            <a:tileRect/>
          </a:gradFill>
          <a:ln>
            <a:noFill/>
          </a:ln>
          <a:effectLst>
            <a:outerShdw blurRad="57150" dist="142875"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txBox="1"/>
          <p:nvPr/>
        </p:nvSpPr>
        <p:spPr>
          <a:xfrm>
            <a:off x="5035600" y="503575"/>
            <a:ext cx="3419400"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600" b="1">
                <a:solidFill>
                  <a:schemeClr val="lt1"/>
                </a:solidFill>
                <a:latin typeface="Roboto"/>
                <a:ea typeface="Roboto"/>
                <a:cs typeface="Roboto"/>
                <a:sym typeface="Roboto"/>
              </a:rPr>
              <a:t>Qualitative</a:t>
            </a:r>
            <a:endParaRPr sz="3600" b="1">
              <a:solidFill>
                <a:schemeClr val="lt1"/>
              </a:solidFill>
              <a:latin typeface="Roboto"/>
              <a:ea typeface="Roboto"/>
              <a:cs typeface="Roboto"/>
              <a:sym typeface="Roboto"/>
            </a:endParaRPr>
          </a:p>
        </p:txBody>
      </p:sp>
      <p:sp>
        <p:nvSpPr>
          <p:cNvPr id="179" name="Google Shape;179;p26"/>
          <p:cNvSpPr txBox="1"/>
          <p:nvPr/>
        </p:nvSpPr>
        <p:spPr>
          <a:xfrm>
            <a:off x="5035600" y="1371850"/>
            <a:ext cx="3535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i="1">
                <a:solidFill>
                  <a:schemeClr val="lt1"/>
                </a:solidFill>
                <a:latin typeface="Roboto"/>
                <a:ea typeface="Roboto"/>
                <a:cs typeface="Roboto"/>
                <a:sym typeface="Roboto"/>
              </a:rPr>
              <a:t>“(I’m) Scared to show up to larger group events alone and not have anyone to talk to”</a:t>
            </a:r>
            <a:endParaRPr i="1">
              <a:solidFill>
                <a:schemeClr val="lt1"/>
              </a:solidFill>
            </a:endParaRPr>
          </a:p>
        </p:txBody>
      </p:sp>
      <p:sp>
        <p:nvSpPr>
          <p:cNvPr id="180" name="Google Shape;180;p26"/>
          <p:cNvSpPr txBox="1"/>
          <p:nvPr/>
        </p:nvSpPr>
        <p:spPr>
          <a:xfrm>
            <a:off x="5035600" y="2748425"/>
            <a:ext cx="34194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i="1">
                <a:solidFill>
                  <a:schemeClr val="lt1"/>
                </a:solidFill>
                <a:latin typeface="Roboto"/>
                <a:ea typeface="Roboto"/>
                <a:cs typeface="Roboto"/>
                <a:sym typeface="Roboto"/>
              </a:rPr>
              <a:t>“I wouldn’t mind joining a club or something. That way it’s the same people/activity every week, I know how much time and energy it’ll use, and I can plan around it.”</a:t>
            </a:r>
            <a:endParaRPr i="1">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7"/>
          <p:cNvSpPr txBox="1"/>
          <p:nvPr/>
        </p:nvSpPr>
        <p:spPr>
          <a:xfrm>
            <a:off x="1913675" y="657475"/>
            <a:ext cx="3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86" name="Google Shape;186;p27"/>
          <p:cNvSpPr txBox="1"/>
          <p:nvPr/>
        </p:nvSpPr>
        <p:spPr>
          <a:xfrm>
            <a:off x="0" y="1057675"/>
            <a:ext cx="4456200" cy="3197700"/>
          </a:xfrm>
          <a:prstGeom prst="rect">
            <a:avLst/>
          </a:prstGeom>
          <a:noFill/>
          <a:ln>
            <a:noFill/>
          </a:ln>
        </p:spPr>
        <p:txBody>
          <a:bodyPr spcFirstLastPara="1" wrap="square" lIns="91425" tIns="91425" rIns="91425" bIns="91425" anchor="t" anchorCtr="0">
            <a:spAutoFit/>
          </a:bodyPr>
          <a:lstStyle/>
          <a:p>
            <a:pPr marL="457200" lvl="0" indent="-323850" algn="l" rtl="0">
              <a:lnSpc>
                <a:spcPct val="150000"/>
              </a:lnSpc>
              <a:spcBef>
                <a:spcPts val="0"/>
              </a:spcBef>
              <a:spcAft>
                <a:spcPts val="0"/>
              </a:spcAft>
              <a:buSzPts val="1500"/>
              <a:buFont typeface="Roboto Medium"/>
              <a:buChar char="●"/>
            </a:pPr>
            <a:r>
              <a:rPr lang="en" sz="1200">
                <a:latin typeface="Roboto Medium"/>
                <a:ea typeface="Roboto Medium"/>
                <a:cs typeface="Roboto Medium"/>
                <a:sym typeface="Roboto Medium"/>
              </a:rPr>
              <a:t>What to look for in new friends</a:t>
            </a:r>
            <a:endParaRPr sz="1200">
              <a:latin typeface="Roboto Medium"/>
              <a:ea typeface="Roboto Medium"/>
              <a:cs typeface="Roboto Medium"/>
              <a:sym typeface="Roboto Medium"/>
            </a:endParaRPr>
          </a:p>
          <a:p>
            <a:pPr marL="914400" lvl="1" indent="-304800" algn="l" rtl="0">
              <a:lnSpc>
                <a:spcPct val="150000"/>
              </a:lnSpc>
              <a:spcBef>
                <a:spcPts val="0"/>
              </a:spcBef>
              <a:spcAft>
                <a:spcPts val="0"/>
              </a:spcAft>
              <a:buSzPts val="1200"/>
              <a:buFont typeface="Roboto Medium"/>
              <a:buChar char="○"/>
            </a:pPr>
            <a:r>
              <a:rPr lang="en" sz="900">
                <a:latin typeface="Roboto Medium"/>
                <a:ea typeface="Roboto Medium"/>
                <a:cs typeface="Roboto Medium"/>
                <a:sym typeface="Roboto Medium"/>
              </a:rPr>
              <a:t>Most said they look for someone with similar interests when making new friends. Very few said that politics where a factor and no one said religion was a factor. There was also a desire for other parents with similar aged children.</a:t>
            </a:r>
            <a:endParaRPr sz="900">
              <a:latin typeface="Roboto Medium"/>
              <a:ea typeface="Roboto Medium"/>
              <a:cs typeface="Roboto Medium"/>
              <a:sym typeface="Roboto Medium"/>
            </a:endParaRPr>
          </a:p>
          <a:p>
            <a:pPr marL="457200" lvl="0" indent="0" algn="l" rtl="0">
              <a:lnSpc>
                <a:spcPct val="150000"/>
              </a:lnSpc>
              <a:spcBef>
                <a:spcPts val="0"/>
              </a:spcBef>
              <a:spcAft>
                <a:spcPts val="0"/>
              </a:spcAft>
              <a:buNone/>
            </a:pPr>
            <a:endParaRPr sz="900">
              <a:latin typeface="Roboto Medium"/>
              <a:ea typeface="Roboto Medium"/>
              <a:cs typeface="Roboto Medium"/>
              <a:sym typeface="Roboto Medium"/>
            </a:endParaRPr>
          </a:p>
          <a:p>
            <a:pPr marL="457200" lvl="0" indent="-323850" algn="l" rtl="0">
              <a:lnSpc>
                <a:spcPct val="150000"/>
              </a:lnSpc>
              <a:spcBef>
                <a:spcPts val="0"/>
              </a:spcBef>
              <a:spcAft>
                <a:spcPts val="0"/>
              </a:spcAft>
              <a:buSzPts val="1500"/>
              <a:buFont typeface="Roboto Medium"/>
              <a:buChar char="●"/>
            </a:pPr>
            <a:r>
              <a:rPr lang="en" sz="1200">
                <a:latin typeface="Roboto Medium"/>
                <a:ea typeface="Roboto Medium"/>
                <a:cs typeface="Roboto Medium"/>
                <a:sym typeface="Roboto Medium"/>
              </a:rPr>
              <a:t>Hypothetical move to new city</a:t>
            </a:r>
            <a:endParaRPr sz="1200">
              <a:latin typeface="Roboto Medium"/>
              <a:ea typeface="Roboto Medium"/>
              <a:cs typeface="Roboto Medium"/>
              <a:sym typeface="Roboto Medium"/>
            </a:endParaRPr>
          </a:p>
          <a:p>
            <a:pPr marL="914400" lvl="1" indent="-304800" algn="l" rtl="0">
              <a:lnSpc>
                <a:spcPct val="150000"/>
              </a:lnSpc>
              <a:spcBef>
                <a:spcPts val="0"/>
              </a:spcBef>
              <a:spcAft>
                <a:spcPts val="0"/>
              </a:spcAft>
              <a:buSzPts val="1200"/>
              <a:buFont typeface="Roboto Medium"/>
              <a:buChar char="○"/>
            </a:pPr>
            <a:r>
              <a:rPr lang="en" sz="900">
                <a:latin typeface="Roboto Medium"/>
                <a:ea typeface="Roboto Medium"/>
                <a:cs typeface="Roboto Medium"/>
                <a:sym typeface="Roboto Medium"/>
              </a:rPr>
              <a:t>There is a concern for finding friends and activities in a new city.</a:t>
            </a:r>
            <a:endParaRPr sz="900">
              <a:latin typeface="Roboto Medium"/>
              <a:ea typeface="Roboto Medium"/>
              <a:cs typeface="Roboto Medium"/>
              <a:sym typeface="Roboto Medium"/>
            </a:endParaRPr>
          </a:p>
          <a:p>
            <a:pPr marL="914400" lvl="1" indent="-304800" algn="l" rtl="0">
              <a:lnSpc>
                <a:spcPct val="150000"/>
              </a:lnSpc>
              <a:spcBef>
                <a:spcPts val="0"/>
              </a:spcBef>
              <a:spcAft>
                <a:spcPts val="0"/>
              </a:spcAft>
              <a:buSzPts val="1200"/>
              <a:buFont typeface="Roboto Medium"/>
              <a:buChar char="○"/>
            </a:pPr>
            <a:r>
              <a:rPr lang="en" sz="900">
                <a:latin typeface="Roboto Medium"/>
                <a:ea typeface="Roboto Medium"/>
                <a:cs typeface="Roboto Medium"/>
                <a:sym typeface="Roboto Medium"/>
              </a:rPr>
              <a:t>Results showed that some would not know how to find friends in a new city, others said they would meet people through work, or through different social media platforms (Bumble BFF, Facebook groups, reddit.</a:t>
            </a:r>
            <a:endParaRPr sz="9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00">
              <a:latin typeface="Roboto Medium"/>
              <a:ea typeface="Roboto Medium"/>
              <a:cs typeface="Roboto Medium"/>
              <a:sym typeface="Roboto Medium"/>
            </a:endParaRPr>
          </a:p>
        </p:txBody>
      </p:sp>
      <p:sp>
        <p:nvSpPr>
          <p:cNvPr id="187" name="Google Shape;187;p27"/>
          <p:cNvSpPr/>
          <p:nvPr/>
        </p:nvSpPr>
        <p:spPr>
          <a:xfrm>
            <a:off x="4693275" y="226800"/>
            <a:ext cx="4110600" cy="4689900"/>
          </a:xfrm>
          <a:prstGeom prst="roundRect">
            <a:avLst>
              <a:gd name="adj" fmla="val 16667"/>
            </a:avLst>
          </a:prstGeom>
          <a:gradFill>
            <a:gsLst>
              <a:gs pos="0">
                <a:srgbClr val="351C75"/>
              </a:gs>
              <a:gs pos="50000">
                <a:srgbClr val="472798"/>
              </a:gs>
              <a:gs pos="100000">
                <a:srgbClr val="43434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7"/>
          <p:cNvSpPr txBox="1"/>
          <p:nvPr/>
        </p:nvSpPr>
        <p:spPr>
          <a:xfrm>
            <a:off x="4978425" y="341750"/>
            <a:ext cx="3419400"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600" b="1">
                <a:solidFill>
                  <a:schemeClr val="lt1"/>
                </a:solidFill>
                <a:latin typeface="Roboto"/>
                <a:ea typeface="Roboto"/>
                <a:cs typeface="Roboto"/>
                <a:sym typeface="Roboto"/>
              </a:rPr>
              <a:t>Qualitative</a:t>
            </a:r>
            <a:endParaRPr sz="3600" b="1">
              <a:solidFill>
                <a:schemeClr val="lt1"/>
              </a:solidFill>
              <a:latin typeface="Roboto"/>
              <a:ea typeface="Roboto"/>
              <a:cs typeface="Roboto"/>
              <a:sym typeface="Roboto"/>
            </a:endParaRPr>
          </a:p>
        </p:txBody>
      </p:sp>
      <p:sp>
        <p:nvSpPr>
          <p:cNvPr id="189" name="Google Shape;189;p27"/>
          <p:cNvSpPr txBox="1"/>
          <p:nvPr/>
        </p:nvSpPr>
        <p:spPr>
          <a:xfrm>
            <a:off x="5663625" y="1917775"/>
            <a:ext cx="20490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i="1">
                <a:solidFill>
                  <a:schemeClr val="lt1"/>
                </a:solidFill>
                <a:latin typeface="Roboto"/>
                <a:ea typeface="Roboto"/>
                <a:cs typeface="Roboto"/>
                <a:sym typeface="Roboto"/>
              </a:rPr>
              <a:t>“Agreeing on politics isn’t important, but people who are too political or are hateful to the opposing side are really annoying. I think they’re Bad People and wouldn’t want to meet.”</a:t>
            </a:r>
            <a:endParaRPr i="1">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193"/>
        <p:cNvGrpSpPr/>
        <p:nvPr/>
      </p:nvGrpSpPr>
      <p:grpSpPr>
        <a:xfrm>
          <a:off x="0" y="0"/>
          <a:ext cx="0" cy="0"/>
          <a:chOff x="0" y="0"/>
          <a:chExt cx="0" cy="0"/>
        </a:xfrm>
      </p:grpSpPr>
      <p:sp>
        <p:nvSpPr>
          <p:cNvPr id="194" name="Google Shape;194;p28"/>
          <p:cNvSpPr/>
          <p:nvPr/>
        </p:nvSpPr>
        <p:spPr>
          <a:xfrm>
            <a:off x="439200" y="519750"/>
            <a:ext cx="8229600" cy="4104000"/>
          </a:xfrm>
          <a:prstGeom prst="roundRect">
            <a:avLst>
              <a:gd name="adj" fmla="val 16667"/>
            </a:avLst>
          </a:prstGeom>
          <a:solidFill>
            <a:schemeClr val="lt1"/>
          </a:solidFill>
          <a:ln w="9525" cap="flat" cmpd="sng">
            <a:solidFill>
              <a:schemeClr val="dk2"/>
            </a:solidFill>
            <a:prstDash val="solid"/>
            <a:round/>
            <a:headEnd type="none" w="sm" len="sm"/>
            <a:tailEnd type="none" w="sm" len="sm"/>
          </a:ln>
          <a:effectLst>
            <a:outerShdw blurRad="57150" dist="190500" dir="840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8"/>
          <p:cNvSpPr txBox="1"/>
          <p:nvPr/>
        </p:nvSpPr>
        <p:spPr>
          <a:xfrm>
            <a:off x="3409845" y="569900"/>
            <a:ext cx="2276055" cy="5079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2100" b="1">
                <a:latin typeface="Roboto"/>
                <a:ea typeface="Roboto"/>
                <a:cs typeface="Roboto"/>
                <a:sym typeface="Roboto"/>
              </a:rPr>
              <a:t>Lessons Learned</a:t>
            </a:r>
            <a:endParaRPr sz="2100" b="1">
              <a:latin typeface="Roboto"/>
              <a:ea typeface="Roboto"/>
              <a:cs typeface="Roboto"/>
              <a:sym typeface="Roboto"/>
            </a:endParaRPr>
          </a:p>
        </p:txBody>
      </p:sp>
      <p:sp>
        <p:nvSpPr>
          <p:cNvPr id="196" name="Google Shape;196;p28"/>
          <p:cNvSpPr txBox="1"/>
          <p:nvPr/>
        </p:nvSpPr>
        <p:spPr>
          <a:xfrm>
            <a:off x="874600" y="1263175"/>
            <a:ext cx="2998500" cy="3140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200">
                <a:latin typeface="Roboto Medium"/>
                <a:ea typeface="Roboto Medium"/>
                <a:cs typeface="Roboto Medium"/>
                <a:sym typeface="Roboto Medium"/>
              </a:rPr>
              <a:t>Main concerns for people finding new activities and friends are social anxieties in meeting new people. </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latin typeface="Roboto Medium"/>
                <a:ea typeface="Roboto Medium"/>
                <a:cs typeface="Roboto Medium"/>
                <a:sym typeface="Roboto Medium"/>
              </a:rPr>
              <a:t>This is true for the already social and the non-social. </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latin typeface="Roboto Medium"/>
                <a:ea typeface="Roboto Medium"/>
                <a:cs typeface="Roboto Medium"/>
                <a:sym typeface="Roboto Medium"/>
              </a:rPr>
              <a:t>There was a fear in showing up to activities and not having anyone to talk to combined with the anxiety in making new friends.</a:t>
            </a:r>
            <a:endParaRPr sz="1200">
              <a:latin typeface="Roboto Medium"/>
              <a:ea typeface="Roboto Medium"/>
              <a:cs typeface="Roboto Medium"/>
              <a:sym typeface="Roboto Medium"/>
            </a:endParaRPr>
          </a:p>
        </p:txBody>
      </p:sp>
      <p:sp>
        <p:nvSpPr>
          <p:cNvPr id="197" name="Google Shape;197;p28"/>
          <p:cNvSpPr txBox="1"/>
          <p:nvPr/>
        </p:nvSpPr>
        <p:spPr>
          <a:xfrm>
            <a:off x="5029250" y="1263175"/>
            <a:ext cx="3428100" cy="3140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200">
                <a:solidFill>
                  <a:schemeClr val="dk1"/>
                </a:solidFill>
                <a:latin typeface="Roboto Medium"/>
                <a:ea typeface="Roboto Medium"/>
                <a:cs typeface="Roboto Medium"/>
                <a:sym typeface="Roboto Medium"/>
              </a:rPr>
              <a:t>This could inhibit someone from going to an event. </a:t>
            </a: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solidFill>
                  <a:schemeClr val="dk1"/>
                </a:solidFill>
                <a:latin typeface="Roboto Medium"/>
                <a:ea typeface="Roboto Medium"/>
                <a:cs typeface="Roboto Medium"/>
                <a:sym typeface="Roboto Medium"/>
              </a:rPr>
              <a:t>This exposes a need for people to have the ability to get to know one another before showing up. </a:t>
            </a: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solidFill>
                  <a:schemeClr val="dk1"/>
                </a:solidFill>
                <a:latin typeface="Roboto Medium"/>
                <a:ea typeface="Roboto Medium"/>
                <a:cs typeface="Roboto Medium"/>
                <a:sym typeface="Roboto Medium"/>
              </a:rPr>
              <a:t>This could include an open message board for each event and or a way to privately message between those that plan on attending an event together.</a:t>
            </a:r>
            <a:endParaRPr sz="1200">
              <a:solidFill>
                <a:schemeClr val="dk1"/>
              </a:solidFill>
              <a:latin typeface="Roboto Medium"/>
              <a:ea typeface="Roboto Medium"/>
              <a:cs typeface="Roboto Medium"/>
              <a:sym typeface="Roboto Medium"/>
            </a:endParaRPr>
          </a:p>
        </p:txBody>
      </p:sp>
      <p:cxnSp>
        <p:nvCxnSpPr>
          <p:cNvPr id="198" name="Google Shape;198;p28"/>
          <p:cNvCxnSpPr/>
          <p:nvPr/>
        </p:nvCxnSpPr>
        <p:spPr>
          <a:xfrm>
            <a:off x="4559400" y="1424150"/>
            <a:ext cx="25200" cy="262740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02"/>
        <p:cNvGrpSpPr/>
        <p:nvPr/>
      </p:nvGrpSpPr>
      <p:grpSpPr>
        <a:xfrm>
          <a:off x="0" y="0"/>
          <a:ext cx="0" cy="0"/>
          <a:chOff x="0" y="0"/>
          <a:chExt cx="0" cy="0"/>
        </a:xfrm>
      </p:grpSpPr>
      <p:sp>
        <p:nvSpPr>
          <p:cNvPr id="203" name="Google Shape;203;p29"/>
          <p:cNvSpPr/>
          <p:nvPr/>
        </p:nvSpPr>
        <p:spPr>
          <a:xfrm>
            <a:off x="439200" y="519750"/>
            <a:ext cx="8229600" cy="4104000"/>
          </a:xfrm>
          <a:prstGeom prst="roundRect">
            <a:avLst>
              <a:gd name="adj" fmla="val 16667"/>
            </a:avLst>
          </a:prstGeom>
          <a:solidFill>
            <a:schemeClr val="lt1"/>
          </a:solidFill>
          <a:ln w="9525" cap="flat" cmpd="sng">
            <a:solidFill>
              <a:schemeClr val="dk2"/>
            </a:solidFill>
            <a:prstDash val="solid"/>
            <a:round/>
            <a:headEnd type="none" w="sm" len="sm"/>
            <a:tailEnd type="none" w="sm" len="sm"/>
          </a:ln>
          <a:effectLst>
            <a:outerShdw blurRad="57150" dist="190500" dir="840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txBox="1"/>
          <p:nvPr/>
        </p:nvSpPr>
        <p:spPr>
          <a:xfrm>
            <a:off x="3439236" y="569900"/>
            <a:ext cx="2246664" cy="5079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2100" b="1">
                <a:latin typeface="Roboto"/>
                <a:ea typeface="Roboto"/>
                <a:cs typeface="Roboto"/>
                <a:sym typeface="Roboto"/>
              </a:rPr>
              <a:t>Lessons Learned</a:t>
            </a:r>
            <a:endParaRPr sz="2100" b="1">
              <a:latin typeface="Roboto"/>
              <a:ea typeface="Roboto"/>
              <a:cs typeface="Roboto"/>
              <a:sym typeface="Roboto"/>
            </a:endParaRPr>
          </a:p>
        </p:txBody>
      </p:sp>
      <p:sp>
        <p:nvSpPr>
          <p:cNvPr id="205" name="Google Shape;205;p29"/>
          <p:cNvSpPr txBox="1"/>
          <p:nvPr/>
        </p:nvSpPr>
        <p:spPr>
          <a:xfrm>
            <a:off x="874600" y="1263175"/>
            <a:ext cx="2998500" cy="28629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200">
                <a:latin typeface="Roboto Medium"/>
                <a:ea typeface="Roboto Medium"/>
                <a:cs typeface="Roboto Medium"/>
                <a:sym typeface="Roboto Medium"/>
              </a:rPr>
              <a:t>Another issue was needing structure and consistency. </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latin typeface="Roboto Medium"/>
                <a:ea typeface="Roboto Medium"/>
                <a:cs typeface="Roboto Medium"/>
                <a:sym typeface="Roboto Medium"/>
              </a:rPr>
              <a:t>This app was originally intended to be more spontaneous,  but there could be a  away to create events that are monthly, weekly, daily, etc.</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latin typeface="Roboto Medium"/>
                <a:ea typeface="Roboto Medium"/>
                <a:cs typeface="Roboto Medium"/>
                <a:sym typeface="Roboto Medium"/>
              </a:rPr>
              <a:t>This would allow groups to form without specifically having a group functionality.</a:t>
            </a:r>
            <a:endParaRPr sz="1200">
              <a:latin typeface="Roboto Medium"/>
              <a:ea typeface="Roboto Medium"/>
              <a:cs typeface="Roboto Medium"/>
              <a:sym typeface="Roboto Medium"/>
            </a:endParaRPr>
          </a:p>
        </p:txBody>
      </p:sp>
      <p:sp>
        <p:nvSpPr>
          <p:cNvPr id="206" name="Google Shape;206;p29"/>
          <p:cNvSpPr txBox="1"/>
          <p:nvPr/>
        </p:nvSpPr>
        <p:spPr>
          <a:xfrm>
            <a:off x="5022125" y="1263175"/>
            <a:ext cx="3428100" cy="28629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200">
                <a:solidFill>
                  <a:schemeClr val="dk1"/>
                </a:solidFill>
                <a:latin typeface="Roboto Medium"/>
                <a:ea typeface="Roboto Medium"/>
                <a:cs typeface="Roboto Medium"/>
                <a:sym typeface="Roboto Medium"/>
              </a:rPr>
              <a:t>These posts would keep an open message board that will be the central place for “members” or those looking to join to keep the impression that it is a group.</a:t>
            </a: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solidFill>
                  <a:schemeClr val="dk1"/>
                </a:solidFill>
                <a:latin typeface="Roboto Medium"/>
                <a:ea typeface="Roboto Medium"/>
                <a:cs typeface="Roboto Medium"/>
                <a:sym typeface="Roboto Medium"/>
              </a:rPr>
              <a:t> For recurring posts, there will need to be away to clear any inactive posts so the boards do not become cluttered. There will have to be some sort of validation for the poster to make sure that they are still active in these activities.</a:t>
            </a:r>
            <a:endParaRPr sz="1200">
              <a:solidFill>
                <a:schemeClr val="dk1"/>
              </a:solidFill>
              <a:latin typeface="Roboto Medium"/>
              <a:ea typeface="Roboto Medium"/>
              <a:cs typeface="Roboto Medium"/>
              <a:sym typeface="Roboto Medium"/>
            </a:endParaRPr>
          </a:p>
        </p:txBody>
      </p:sp>
      <p:cxnSp>
        <p:nvCxnSpPr>
          <p:cNvPr id="207" name="Google Shape;207;p29"/>
          <p:cNvCxnSpPr/>
          <p:nvPr/>
        </p:nvCxnSpPr>
        <p:spPr>
          <a:xfrm>
            <a:off x="4559400" y="1424150"/>
            <a:ext cx="25200" cy="262740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11"/>
        <p:cNvGrpSpPr/>
        <p:nvPr/>
      </p:nvGrpSpPr>
      <p:grpSpPr>
        <a:xfrm>
          <a:off x="0" y="0"/>
          <a:ext cx="0" cy="0"/>
          <a:chOff x="0" y="0"/>
          <a:chExt cx="0" cy="0"/>
        </a:xfrm>
      </p:grpSpPr>
      <p:sp>
        <p:nvSpPr>
          <p:cNvPr id="212" name="Google Shape;212;p30"/>
          <p:cNvSpPr/>
          <p:nvPr/>
        </p:nvSpPr>
        <p:spPr>
          <a:xfrm>
            <a:off x="439200" y="519750"/>
            <a:ext cx="8229600" cy="4104000"/>
          </a:xfrm>
          <a:prstGeom prst="roundRect">
            <a:avLst>
              <a:gd name="adj" fmla="val 16667"/>
            </a:avLst>
          </a:prstGeom>
          <a:solidFill>
            <a:schemeClr val="lt1"/>
          </a:solidFill>
          <a:ln w="9525" cap="flat" cmpd="sng">
            <a:solidFill>
              <a:schemeClr val="dk2"/>
            </a:solidFill>
            <a:prstDash val="solid"/>
            <a:round/>
            <a:headEnd type="none" w="sm" len="sm"/>
            <a:tailEnd type="none" w="sm" len="sm"/>
          </a:ln>
          <a:effectLst>
            <a:outerShdw blurRad="57150" dist="190500" dir="840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txBox="1"/>
          <p:nvPr/>
        </p:nvSpPr>
        <p:spPr>
          <a:xfrm>
            <a:off x="3430316" y="569900"/>
            <a:ext cx="2255584" cy="5079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2100" b="1">
                <a:latin typeface="Roboto"/>
                <a:ea typeface="Roboto"/>
                <a:cs typeface="Roboto"/>
                <a:sym typeface="Roboto"/>
              </a:rPr>
              <a:t>Lessons Learned</a:t>
            </a:r>
            <a:endParaRPr sz="2100" b="1">
              <a:latin typeface="Roboto"/>
              <a:ea typeface="Roboto"/>
              <a:cs typeface="Roboto"/>
              <a:sym typeface="Roboto"/>
            </a:endParaRPr>
          </a:p>
        </p:txBody>
      </p:sp>
      <p:sp>
        <p:nvSpPr>
          <p:cNvPr id="214" name="Google Shape;214;p30"/>
          <p:cNvSpPr txBox="1"/>
          <p:nvPr/>
        </p:nvSpPr>
        <p:spPr>
          <a:xfrm>
            <a:off x="874600" y="1263175"/>
            <a:ext cx="2998500" cy="28629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200">
                <a:latin typeface="Roboto Medium"/>
                <a:ea typeface="Roboto Medium"/>
                <a:cs typeface="Roboto Medium"/>
                <a:sym typeface="Roboto Medium"/>
              </a:rPr>
              <a:t>People also showed that they did not want to waste time meeting people they don’t like or share similar interests with. </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latin typeface="Roboto Medium"/>
                <a:ea typeface="Roboto Medium"/>
                <a:cs typeface="Roboto Medium"/>
                <a:sym typeface="Roboto Medium"/>
              </a:rPr>
              <a:t>Because of this there needs to be two types of events, public and private. </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latin typeface="Roboto Medium"/>
                <a:ea typeface="Roboto Medium"/>
                <a:cs typeface="Roboto Medium"/>
                <a:sym typeface="Roboto Medium"/>
              </a:rPr>
              <a:t>Public events will be open for everyone. This includes access to the messaging boards.</a:t>
            </a:r>
            <a:endParaRPr sz="1200">
              <a:latin typeface="Roboto Medium"/>
              <a:ea typeface="Roboto Medium"/>
              <a:cs typeface="Roboto Medium"/>
              <a:sym typeface="Roboto Medium"/>
            </a:endParaRPr>
          </a:p>
        </p:txBody>
      </p:sp>
      <p:sp>
        <p:nvSpPr>
          <p:cNvPr id="215" name="Google Shape;215;p30"/>
          <p:cNvSpPr txBox="1"/>
          <p:nvPr/>
        </p:nvSpPr>
        <p:spPr>
          <a:xfrm>
            <a:off x="4940275" y="1373050"/>
            <a:ext cx="3428100" cy="2308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200">
                <a:solidFill>
                  <a:schemeClr val="dk1"/>
                </a:solidFill>
                <a:latin typeface="Roboto Medium"/>
                <a:ea typeface="Roboto Medium"/>
                <a:cs typeface="Roboto Medium"/>
                <a:sym typeface="Roboto Medium"/>
              </a:rPr>
              <a:t>Private posts will hide sensitive information, and access must be granted by the Host.</a:t>
            </a: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solidFill>
                  <a:schemeClr val="dk1"/>
                </a:solidFill>
                <a:latin typeface="Roboto Medium"/>
                <a:ea typeface="Roboto Medium"/>
                <a:cs typeface="Roboto Medium"/>
                <a:sym typeface="Roboto Medium"/>
              </a:rPr>
              <a:t>Users can DM Host about event.</a:t>
            </a: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solidFill>
                <a:schemeClr val="dk1"/>
              </a:solidFill>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solidFill>
                  <a:schemeClr val="dk1"/>
                </a:solidFill>
                <a:latin typeface="Roboto Medium"/>
                <a:ea typeface="Roboto Medium"/>
                <a:cs typeface="Roboto Medium"/>
                <a:sym typeface="Roboto Medium"/>
              </a:rPr>
              <a:t>If the Host declines a request to join, then that event should no longer be visible to that user to prevent harassment.</a:t>
            </a:r>
            <a:endParaRPr sz="1200">
              <a:solidFill>
                <a:schemeClr val="dk1"/>
              </a:solidFill>
              <a:latin typeface="Roboto Medium"/>
              <a:ea typeface="Roboto Medium"/>
              <a:cs typeface="Roboto Medium"/>
              <a:sym typeface="Roboto Medium"/>
            </a:endParaRPr>
          </a:p>
        </p:txBody>
      </p:sp>
      <p:cxnSp>
        <p:nvCxnSpPr>
          <p:cNvPr id="216" name="Google Shape;216;p30"/>
          <p:cNvCxnSpPr/>
          <p:nvPr/>
        </p:nvCxnSpPr>
        <p:spPr>
          <a:xfrm>
            <a:off x="4559400" y="1424150"/>
            <a:ext cx="25200" cy="262740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20"/>
        <p:cNvGrpSpPr/>
        <p:nvPr/>
      </p:nvGrpSpPr>
      <p:grpSpPr>
        <a:xfrm>
          <a:off x="0" y="0"/>
          <a:ext cx="0" cy="0"/>
          <a:chOff x="0" y="0"/>
          <a:chExt cx="0" cy="0"/>
        </a:xfrm>
      </p:grpSpPr>
      <p:sp>
        <p:nvSpPr>
          <p:cNvPr id="221" name="Google Shape;221;p31"/>
          <p:cNvSpPr txBox="1">
            <a:spLocks noGrp="1"/>
          </p:cNvSpPr>
          <p:nvPr>
            <p:ph type="ctrTitle"/>
          </p:nvPr>
        </p:nvSpPr>
        <p:spPr>
          <a:xfrm>
            <a:off x="311708" y="744575"/>
            <a:ext cx="8520600" cy="2052600"/>
          </a:xfrm>
          <a:prstGeom prst="rect">
            <a:avLst/>
          </a:prstGeom>
          <a:effectLst>
            <a:outerShdw blurRad="57150" dist="114300" dir="7260000" algn="bl" rotWithShape="0">
              <a:srgbClr val="000000">
                <a:alpha val="50000"/>
              </a:srgbClr>
            </a:outerShdw>
          </a:effectLst>
        </p:spPr>
        <p:txBody>
          <a:bodyPr spcFirstLastPara="1" wrap="square" lIns="91425" tIns="91425" rIns="91425" bIns="91425" anchor="b" anchorCtr="0">
            <a:normAutofit/>
          </a:bodyPr>
          <a:lstStyle/>
          <a:p>
            <a:pPr marL="0" lvl="0" indent="0" algn="ctr" rtl="0">
              <a:spcBef>
                <a:spcPts val="0"/>
              </a:spcBef>
              <a:spcAft>
                <a:spcPts val="0"/>
              </a:spcAft>
              <a:buNone/>
            </a:pPr>
            <a:r>
              <a:rPr lang="en" sz="4800" b="1">
                <a:solidFill>
                  <a:schemeClr val="lt1"/>
                </a:solidFill>
                <a:latin typeface="Roboto"/>
                <a:ea typeface="Roboto"/>
                <a:cs typeface="Roboto"/>
                <a:sym typeface="Roboto"/>
              </a:rPr>
              <a:t>User Personas</a:t>
            </a:r>
            <a:endParaRPr sz="4800" b="1">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p:nvPr/>
        </p:nvSpPr>
        <p:spPr>
          <a:xfrm>
            <a:off x="234275" y="223850"/>
            <a:ext cx="4112700" cy="4690500"/>
          </a:xfrm>
          <a:prstGeom prst="roundRect">
            <a:avLst>
              <a:gd name="adj" fmla="val 16667"/>
            </a:avLst>
          </a:prstGeom>
          <a:gradFill>
            <a:gsLst>
              <a:gs pos="0">
                <a:srgbClr val="351C75"/>
              </a:gs>
              <a:gs pos="50000">
                <a:srgbClr val="472798"/>
              </a:gs>
              <a:gs pos="100000">
                <a:srgbClr val="434343"/>
              </a:gs>
            </a:gsLst>
            <a:path path="circle">
              <a:fillToRect l="50000" t="50000" r="50000" b="50000"/>
            </a:path>
            <a:tileRect/>
          </a:gradFill>
          <a:ln>
            <a:noFill/>
          </a:ln>
          <a:effectLst>
            <a:outerShdw blurRad="57150" dist="209550" dir="7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txBox="1">
            <a:spLocks noGrp="1"/>
          </p:cNvSpPr>
          <p:nvPr>
            <p:ph type="title" idx="4294967295"/>
          </p:nvPr>
        </p:nvSpPr>
        <p:spPr>
          <a:xfrm>
            <a:off x="265500" y="2196300"/>
            <a:ext cx="4045200" cy="7509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3600" b="1">
                <a:solidFill>
                  <a:schemeClr val="lt1"/>
                </a:solidFill>
                <a:latin typeface="Roboto"/>
                <a:ea typeface="Roboto"/>
                <a:cs typeface="Roboto"/>
                <a:sym typeface="Roboto"/>
              </a:rPr>
              <a:t>Overview</a:t>
            </a:r>
            <a:endParaRPr sz="3600" b="1">
              <a:solidFill>
                <a:schemeClr val="lt1"/>
              </a:solidFill>
              <a:latin typeface="Roboto"/>
              <a:ea typeface="Roboto"/>
              <a:cs typeface="Roboto"/>
              <a:sym typeface="Roboto"/>
            </a:endParaRPr>
          </a:p>
        </p:txBody>
      </p:sp>
      <p:sp>
        <p:nvSpPr>
          <p:cNvPr id="66" name="Google Shape;66;p14"/>
          <p:cNvSpPr txBox="1"/>
          <p:nvPr/>
        </p:nvSpPr>
        <p:spPr>
          <a:xfrm>
            <a:off x="4995675" y="724650"/>
            <a:ext cx="3902700" cy="38790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SzPts val="1500"/>
              <a:buFont typeface="Roboto Medium"/>
              <a:buAutoNum type="arabicPeriod"/>
            </a:pPr>
            <a:r>
              <a:rPr lang="en" sz="1500">
                <a:latin typeface="Roboto Medium"/>
                <a:ea typeface="Roboto Medium"/>
                <a:cs typeface="Roboto Medium"/>
                <a:sym typeface="Roboto Medium"/>
              </a:rPr>
              <a:t>Discover</a:t>
            </a:r>
            <a:endParaRPr sz="15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Initial Brainstorm</a:t>
            </a:r>
            <a:endParaRPr sz="12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Problem Statement</a:t>
            </a:r>
            <a:endParaRPr sz="12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Competitive Analysis</a:t>
            </a:r>
            <a:endParaRPr sz="1200">
              <a:latin typeface="Roboto Medium"/>
              <a:ea typeface="Roboto Medium"/>
              <a:cs typeface="Roboto Medium"/>
              <a:sym typeface="Roboto Medium"/>
            </a:endParaRPr>
          </a:p>
          <a:p>
            <a:pPr marL="0" lvl="0" indent="0" algn="l" rtl="0">
              <a:spcBef>
                <a:spcPts val="0"/>
              </a:spcBef>
              <a:spcAft>
                <a:spcPts val="0"/>
              </a:spcAft>
              <a:buNone/>
            </a:pPr>
            <a:endParaRPr sz="1200">
              <a:latin typeface="Roboto Medium"/>
              <a:ea typeface="Roboto Medium"/>
              <a:cs typeface="Roboto Medium"/>
              <a:sym typeface="Roboto Medium"/>
            </a:endParaRPr>
          </a:p>
          <a:p>
            <a:pPr marL="457200" lvl="0" indent="-323850" algn="l" rtl="0">
              <a:spcBef>
                <a:spcPts val="0"/>
              </a:spcBef>
              <a:spcAft>
                <a:spcPts val="0"/>
              </a:spcAft>
              <a:buSzPts val="1500"/>
              <a:buFont typeface="Roboto Medium"/>
              <a:buAutoNum type="arabicPeriod"/>
            </a:pPr>
            <a:r>
              <a:rPr lang="en" sz="1500">
                <a:latin typeface="Roboto Medium"/>
                <a:ea typeface="Roboto Medium"/>
                <a:cs typeface="Roboto Medium"/>
                <a:sym typeface="Roboto Medium"/>
              </a:rPr>
              <a:t>User Research</a:t>
            </a:r>
            <a:endParaRPr sz="15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Surveys</a:t>
            </a:r>
            <a:endParaRPr sz="12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solidFill>
                  <a:schemeClr val="dk1"/>
                </a:solidFill>
                <a:latin typeface="Roboto Medium"/>
                <a:ea typeface="Roboto Medium"/>
                <a:cs typeface="Roboto Medium"/>
                <a:sym typeface="Roboto Medium"/>
              </a:rPr>
              <a:t>Insights</a:t>
            </a:r>
            <a:endParaRPr sz="12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User Personas</a:t>
            </a:r>
            <a:endParaRPr sz="1200">
              <a:latin typeface="Roboto Medium"/>
              <a:ea typeface="Roboto Medium"/>
              <a:cs typeface="Roboto Medium"/>
              <a:sym typeface="Roboto Medium"/>
            </a:endParaRPr>
          </a:p>
          <a:p>
            <a:pPr marL="0" lvl="0" indent="0" algn="l" rtl="0">
              <a:spcBef>
                <a:spcPts val="0"/>
              </a:spcBef>
              <a:spcAft>
                <a:spcPts val="0"/>
              </a:spcAft>
              <a:buNone/>
            </a:pPr>
            <a:endParaRPr sz="1200">
              <a:latin typeface="Roboto Medium"/>
              <a:ea typeface="Roboto Medium"/>
              <a:cs typeface="Roboto Medium"/>
              <a:sym typeface="Roboto Medium"/>
            </a:endParaRPr>
          </a:p>
          <a:p>
            <a:pPr marL="457200" lvl="0" indent="-323850" algn="l" rtl="0">
              <a:spcBef>
                <a:spcPts val="0"/>
              </a:spcBef>
              <a:spcAft>
                <a:spcPts val="0"/>
              </a:spcAft>
              <a:buSzPts val="1500"/>
              <a:buFont typeface="Roboto Medium"/>
              <a:buAutoNum type="arabicPeriod"/>
            </a:pPr>
            <a:r>
              <a:rPr lang="en" sz="1500">
                <a:latin typeface="Roboto Medium"/>
                <a:ea typeface="Roboto Medium"/>
                <a:cs typeface="Roboto Medium"/>
                <a:sym typeface="Roboto Medium"/>
              </a:rPr>
              <a:t>Design</a:t>
            </a:r>
            <a:endParaRPr sz="15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Initial Sketches</a:t>
            </a:r>
            <a:endParaRPr sz="12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Wireframes</a:t>
            </a:r>
            <a:endParaRPr sz="12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Journey Maps </a:t>
            </a:r>
            <a:endParaRPr sz="1200">
              <a:latin typeface="Roboto Medium"/>
              <a:ea typeface="Roboto Medium"/>
              <a:cs typeface="Roboto Medium"/>
              <a:sym typeface="Roboto Medium"/>
            </a:endParaRPr>
          </a:p>
          <a:p>
            <a:pPr marL="0" lvl="0" indent="0" algn="l" rtl="0">
              <a:spcBef>
                <a:spcPts val="0"/>
              </a:spcBef>
              <a:spcAft>
                <a:spcPts val="0"/>
              </a:spcAft>
              <a:buNone/>
            </a:pPr>
            <a:endParaRPr sz="1200">
              <a:latin typeface="Roboto Medium"/>
              <a:ea typeface="Roboto Medium"/>
              <a:cs typeface="Roboto Medium"/>
              <a:sym typeface="Roboto Medium"/>
            </a:endParaRPr>
          </a:p>
          <a:p>
            <a:pPr marL="457200" lvl="0" indent="-323850" algn="l" rtl="0">
              <a:spcBef>
                <a:spcPts val="0"/>
              </a:spcBef>
              <a:spcAft>
                <a:spcPts val="0"/>
              </a:spcAft>
              <a:buSzPts val="1500"/>
              <a:buFont typeface="Roboto Medium"/>
              <a:buAutoNum type="arabicPeriod"/>
            </a:pPr>
            <a:r>
              <a:rPr lang="en" sz="1500">
                <a:latin typeface="Roboto Medium"/>
                <a:ea typeface="Roboto Medium"/>
                <a:cs typeface="Roboto Medium"/>
                <a:sym typeface="Roboto Medium"/>
              </a:rPr>
              <a:t>Outcomes</a:t>
            </a:r>
            <a:endParaRPr sz="15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Lessons Learned</a:t>
            </a:r>
            <a:endParaRPr sz="12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Next Steps</a:t>
            </a:r>
            <a:endParaRPr sz="1200">
              <a:latin typeface="Roboto Medium"/>
              <a:ea typeface="Roboto Medium"/>
              <a:cs typeface="Roboto Medium"/>
              <a:sym typeface="Roboto Medium"/>
            </a:endParaRPr>
          </a:p>
          <a:p>
            <a:pPr marL="914400" lvl="1" indent="-304800" algn="l" rtl="0">
              <a:spcBef>
                <a:spcPts val="0"/>
              </a:spcBef>
              <a:spcAft>
                <a:spcPts val="0"/>
              </a:spcAft>
              <a:buSzPts val="1200"/>
              <a:buFont typeface="Roboto Medium"/>
              <a:buAutoNum type="alphaLcPeriod"/>
            </a:pPr>
            <a:r>
              <a:rPr lang="en" sz="1200">
                <a:latin typeface="Roboto Medium"/>
                <a:ea typeface="Roboto Medium"/>
                <a:cs typeface="Roboto Medium"/>
                <a:sym typeface="Roboto Medium"/>
              </a:rPr>
              <a:t>Q&amp;A</a:t>
            </a:r>
            <a:endParaRPr sz="1200">
              <a:latin typeface="Roboto Medium"/>
              <a:ea typeface="Roboto Medium"/>
              <a:cs typeface="Roboto Medium"/>
              <a:sym typeface="Roboto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5"/>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29"/>
        <p:cNvGrpSpPr/>
        <p:nvPr/>
      </p:nvGrpSpPr>
      <p:grpSpPr>
        <a:xfrm>
          <a:off x="0" y="0"/>
          <a:ext cx="0" cy="0"/>
          <a:chOff x="0" y="0"/>
          <a:chExt cx="0" cy="0"/>
        </a:xfrm>
      </p:grpSpPr>
      <p:pic>
        <p:nvPicPr>
          <p:cNvPr id="230" name="Google Shape;230;p33"/>
          <p:cNvPicPr preferRelativeResize="0"/>
          <p:nvPr/>
        </p:nvPicPr>
        <p:blipFill>
          <a:blip r:embed="rId3">
            <a:alphaModFix/>
          </a:blip>
          <a:stretch>
            <a:fillRect/>
          </a:stretch>
        </p:blipFill>
        <p:spPr>
          <a:xfrm>
            <a:off x="3242850" y="152400"/>
            <a:ext cx="2769301" cy="2101289"/>
          </a:xfrm>
          <a:prstGeom prst="rect">
            <a:avLst/>
          </a:prstGeom>
          <a:noFill/>
          <a:ln>
            <a:noFill/>
          </a:ln>
        </p:spPr>
      </p:pic>
      <p:pic>
        <p:nvPicPr>
          <p:cNvPr id="231" name="Google Shape;231;p33"/>
          <p:cNvPicPr preferRelativeResize="0"/>
          <p:nvPr/>
        </p:nvPicPr>
        <p:blipFill>
          <a:blip r:embed="rId4">
            <a:alphaModFix/>
          </a:blip>
          <a:stretch>
            <a:fillRect/>
          </a:stretch>
        </p:blipFill>
        <p:spPr>
          <a:xfrm>
            <a:off x="1438775" y="2783425"/>
            <a:ext cx="6434351" cy="1903575"/>
          </a:xfrm>
          <a:prstGeom prst="rect">
            <a:avLst/>
          </a:prstGeom>
          <a:noFill/>
          <a:ln>
            <a:noFill/>
          </a:ln>
        </p:spPr>
      </p:pic>
      <p:pic>
        <p:nvPicPr>
          <p:cNvPr id="232" name="Google Shape;232;p33"/>
          <p:cNvPicPr preferRelativeResize="0"/>
          <p:nvPr/>
        </p:nvPicPr>
        <p:blipFill>
          <a:blip r:embed="rId5">
            <a:alphaModFix/>
          </a:blip>
          <a:stretch>
            <a:fillRect/>
          </a:stretch>
        </p:blipFill>
        <p:spPr>
          <a:xfrm>
            <a:off x="6193001" y="152400"/>
            <a:ext cx="2798598" cy="2024401"/>
          </a:xfrm>
          <a:prstGeom prst="rect">
            <a:avLst/>
          </a:prstGeom>
          <a:noFill/>
          <a:ln>
            <a:noFill/>
          </a:ln>
        </p:spPr>
      </p:pic>
      <p:pic>
        <p:nvPicPr>
          <p:cNvPr id="233" name="Google Shape;233;p33"/>
          <p:cNvPicPr preferRelativeResize="0"/>
          <p:nvPr/>
        </p:nvPicPr>
        <p:blipFill>
          <a:blip r:embed="rId6">
            <a:alphaModFix/>
          </a:blip>
          <a:stretch>
            <a:fillRect/>
          </a:stretch>
        </p:blipFill>
        <p:spPr>
          <a:xfrm>
            <a:off x="152400" y="152400"/>
            <a:ext cx="2966499" cy="222077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7"/>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41"/>
        <p:cNvGrpSpPr/>
        <p:nvPr/>
      </p:nvGrpSpPr>
      <p:grpSpPr>
        <a:xfrm>
          <a:off x="0" y="0"/>
          <a:ext cx="0" cy="0"/>
          <a:chOff x="0" y="0"/>
          <a:chExt cx="0" cy="0"/>
        </a:xfrm>
      </p:grpSpPr>
      <p:pic>
        <p:nvPicPr>
          <p:cNvPr id="242" name="Google Shape;242;p35"/>
          <p:cNvPicPr preferRelativeResize="0"/>
          <p:nvPr/>
        </p:nvPicPr>
        <p:blipFill>
          <a:blip r:embed="rId3">
            <a:alphaModFix/>
          </a:blip>
          <a:stretch>
            <a:fillRect/>
          </a:stretch>
        </p:blipFill>
        <p:spPr>
          <a:xfrm>
            <a:off x="67025" y="394300"/>
            <a:ext cx="3286250" cy="1546675"/>
          </a:xfrm>
          <a:prstGeom prst="rect">
            <a:avLst/>
          </a:prstGeom>
          <a:noFill/>
          <a:ln>
            <a:noFill/>
          </a:ln>
        </p:spPr>
      </p:pic>
      <p:pic>
        <p:nvPicPr>
          <p:cNvPr id="243" name="Google Shape;243;p35"/>
          <p:cNvPicPr preferRelativeResize="0"/>
          <p:nvPr/>
        </p:nvPicPr>
        <p:blipFill>
          <a:blip r:embed="rId4">
            <a:alphaModFix/>
          </a:blip>
          <a:stretch>
            <a:fillRect/>
          </a:stretch>
        </p:blipFill>
        <p:spPr>
          <a:xfrm>
            <a:off x="681038" y="2318025"/>
            <a:ext cx="7781926" cy="2728225"/>
          </a:xfrm>
          <a:prstGeom prst="rect">
            <a:avLst/>
          </a:prstGeom>
          <a:noFill/>
          <a:ln>
            <a:noFill/>
          </a:ln>
        </p:spPr>
      </p:pic>
      <p:pic>
        <p:nvPicPr>
          <p:cNvPr id="244" name="Google Shape;244;p35"/>
          <p:cNvPicPr preferRelativeResize="0"/>
          <p:nvPr/>
        </p:nvPicPr>
        <p:blipFill>
          <a:blip r:embed="rId5">
            <a:alphaModFix/>
          </a:blip>
          <a:stretch>
            <a:fillRect/>
          </a:stretch>
        </p:blipFill>
        <p:spPr>
          <a:xfrm>
            <a:off x="3385098" y="123075"/>
            <a:ext cx="2925024" cy="1686425"/>
          </a:xfrm>
          <a:prstGeom prst="rect">
            <a:avLst/>
          </a:prstGeom>
          <a:noFill/>
          <a:ln>
            <a:noFill/>
          </a:ln>
        </p:spPr>
      </p:pic>
      <p:pic>
        <p:nvPicPr>
          <p:cNvPr id="245" name="Google Shape;245;p35"/>
          <p:cNvPicPr preferRelativeResize="0"/>
          <p:nvPr/>
        </p:nvPicPr>
        <p:blipFill>
          <a:blip r:embed="rId6">
            <a:alphaModFix/>
          </a:blip>
          <a:stretch>
            <a:fillRect/>
          </a:stretch>
        </p:blipFill>
        <p:spPr>
          <a:xfrm>
            <a:off x="6427612" y="297813"/>
            <a:ext cx="2576989" cy="16864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9"/>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53"/>
        <p:cNvGrpSpPr/>
        <p:nvPr/>
      </p:nvGrpSpPr>
      <p:grpSpPr>
        <a:xfrm>
          <a:off x="0" y="0"/>
          <a:ext cx="0" cy="0"/>
          <a:chOff x="0" y="0"/>
          <a:chExt cx="0" cy="0"/>
        </a:xfrm>
      </p:grpSpPr>
      <p:pic>
        <p:nvPicPr>
          <p:cNvPr id="254" name="Google Shape;254;p37"/>
          <p:cNvPicPr preferRelativeResize="0"/>
          <p:nvPr/>
        </p:nvPicPr>
        <p:blipFill>
          <a:blip r:embed="rId3">
            <a:alphaModFix/>
          </a:blip>
          <a:stretch>
            <a:fillRect/>
          </a:stretch>
        </p:blipFill>
        <p:spPr>
          <a:xfrm>
            <a:off x="152400" y="152400"/>
            <a:ext cx="2637601" cy="1806351"/>
          </a:xfrm>
          <a:prstGeom prst="rect">
            <a:avLst/>
          </a:prstGeom>
          <a:noFill/>
          <a:ln>
            <a:noFill/>
          </a:ln>
        </p:spPr>
      </p:pic>
      <p:pic>
        <p:nvPicPr>
          <p:cNvPr id="255" name="Google Shape;255;p37"/>
          <p:cNvPicPr preferRelativeResize="0"/>
          <p:nvPr/>
        </p:nvPicPr>
        <p:blipFill>
          <a:blip r:embed="rId4">
            <a:alphaModFix/>
          </a:blip>
          <a:stretch>
            <a:fillRect/>
          </a:stretch>
        </p:blipFill>
        <p:spPr>
          <a:xfrm>
            <a:off x="2942400" y="152400"/>
            <a:ext cx="3021601" cy="1765349"/>
          </a:xfrm>
          <a:prstGeom prst="rect">
            <a:avLst/>
          </a:prstGeom>
          <a:noFill/>
          <a:ln>
            <a:noFill/>
          </a:ln>
        </p:spPr>
      </p:pic>
      <p:pic>
        <p:nvPicPr>
          <p:cNvPr id="256" name="Google Shape;256;p37"/>
          <p:cNvPicPr preferRelativeResize="0"/>
          <p:nvPr/>
        </p:nvPicPr>
        <p:blipFill>
          <a:blip r:embed="rId5">
            <a:alphaModFix/>
          </a:blip>
          <a:stretch>
            <a:fillRect/>
          </a:stretch>
        </p:blipFill>
        <p:spPr>
          <a:xfrm>
            <a:off x="152400" y="2111151"/>
            <a:ext cx="8729843" cy="2879948"/>
          </a:xfrm>
          <a:prstGeom prst="rect">
            <a:avLst/>
          </a:prstGeom>
          <a:noFill/>
          <a:ln>
            <a:noFill/>
          </a:ln>
        </p:spPr>
      </p:pic>
      <p:pic>
        <p:nvPicPr>
          <p:cNvPr id="257" name="Google Shape;257;p37"/>
          <p:cNvPicPr preferRelativeResize="0"/>
          <p:nvPr/>
        </p:nvPicPr>
        <p:blipFill>
          <a:blip r:embed="rId6">
            <a:alphaModFix/>
          </a:blip>
          <a:stretch>
            <a:fillRect/>
          </a:stretch>
        </p:blipFill>
        <p:spPr>
          <a:xfrm>
            <a:off x="6116401" y="152400"/>
            <a:ext cx="2721968" cy="1806352"/>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1"/>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65"/>
        <p:cNvGrpSpPr/>
        <p:nvPr/>
      </p:nvGrpSpPr>
      <p:grpSpPr>
        <a:xfrm>
          <a:off x="0" y="0"/>
          <a:ext cx="0" cy="0"/>
          <a:chOff x="0" y="0"/>
          <a:chExt cx="0" cy="0"/>
        </a:xfrm>
      </p:grpSpPr>
      <p:pic>
        <p:nvPicPr>
          <p:cNvPr id="266" name="Google Shape;266;p39"/>
          <p:cNvPicPr preferRelativeResize="0"/>
          <p:nvPr/>
        </p:nvPicPr>
        <p:blipFill>
          <a:blip r:embed="rId3">
            <a:alphaModFix/>
          </a:blip>
          <a:stretch>
            <a:fillRect/>
          </a:stretch>
        </p:blipFill>
        <p:spPr>
          <a:xfrm>
            <a:off x="95475" y="423600"/>
            <a:ext cx="3084601" cy="4296301"/>
          </a:xfrm>
          <a:prstGeom prst="rect">
            <a:avLst/>
          </a:prstGeom>
          <a:noFill/>
          <a:ln>
            <a:noFill/>
          </a:ln>
        </p:spPr>
      </p:pic>
      <p:pic>
        <p:nvPicPr>
          <p:cNvPr id="267" name="Google Shape;267;p39"/>
          <p:cNvPicPr preferRelativeResize="0"/>
          <p:nvPr/>
        </p:nvPicPr>
        <p:blipFill>
          <a:blip r:embed="rId4">
            <a:alphaModFix/>
          </a:blip>
          <a:stretch>
            <a:fillRect/>
          </a:stretch>
        </p:blipFill>
        <p:spPr>
          <a:xfrm>
            <a:off x="3332476" y="152400"/>
            <a:ext cx="2423410" cy="4838701"/>
          </a:xfrm>
          <a:prstGeom prst="rect">
            <a:avLst/>
          </a:prstGeom>
          <a:noFill/>
          <a:ln>
            <a:noFill/>
          </a:ln>
        </p:spPr>
      </p:pic>
      <p:pic>
        <p:nvPicPr>
          <p:cNvPr id="268" name="Google Shape;268;p39"/>
          <p:cNvPicPr preferRelativeResize="0"/>
          <p:nvPr/>
        </p:nvPicPr>
        <p:blipFill>
          <a:blip r:embed="rId5">
            <a:alphaModFix/>
          </a:blip>
          <a:stretch>
            <a:fillRect/>
          </a:stretch>
        </p:blipFill>
        <p:spPr>
          <a:xfrm>
            <a:off x="5886960" y="327113"/>
            <a:ext cx="3083316" cy="448927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72"/>
        <p:cNvGrpSpPr/>
        <p:nvPr/>
      </p:nvGrpSpPr>
      <p:grpSpPr>
        <a:xfrm>
          <a:off x="0" y="0"/>
          <a:ext cx="0" cy="0"/>
          <a:chOff x="0" y="0"/>
          <a:chExt cx="0" cy="0"/>
        </a:xfrm>
      </p:grpSpPr>
      <p:pic>
        <p:nvPicPr>
          <p:cNvPr id="273" name="Google Shape;273;p40"/>
          <p:cNvPicPr preferRelativeResize="0"/>
          <p:nvPr/>
        </p:nvPicPr>
        <p:blipFill>
          <a:blip r:embed="rId3">
            <a:alphaModFix/>
          </a:blip>
          <a:stretch>
            <a:fillRect/>
          </a:stretch>
        </p:blipFill>
        <p:spPr>
          <a:xfrm>
            <a:off x="27925" y="269800"/>
            <a:ext cx="4001425" cy="4452776"/>
          </a:xfrm>
          <a:prstGeom prst="rect">
            <a:avLst/>
          </a:prstGeom>
          <a:noFill/>
          <a:ln>
            <a:noFill/>
          </a:ln>
        </p:spPr>
      </p:pic>
      <p:pic>
        <p:nvPicPr>
          <p:cNvPr id="274" name="Google Shape;274;p40"/>
          <p:cNvPicPr preferRelativeResize="0"/>
          <p:nvPr/>
        </p:nvPicPr>
        <p:blipFill>
          <a:blip r:embed="rId4">
            <a:alphaModFix/>
          </a:blip>
          <a:stretch>
            <a:fillRect/>
          </a:stretch>
        </p:blipFill>
        <p:spPr>
          <a:xfrm>
            <a:off x="3580775" y="1716575"/>
            <a:ext cx="5398549" cy="2518699"/>
          </a:xfrm>
          <a:prstGeom prst="rect">
            <a:avLst/>
          </a:prstGeom>
          <a:noFill/>
          <a:ln>
            <a:noFill/>
          </a:ln>
        </p:spPr>
      </p:pic>
      <p:sp>
        <p:nvSpPr>
          <p:cNvPr id="275" name="Google Shape;275;p40"/>
          <p:cNvSpPr txBox="1"/>
          <p:nvPr/>
        </p:nvSpPr>
        <p:spPr>
          <a:xfrm>
            <a:off x="4690550" y="816925"/>
            <a:ext cx="3429000" cy="738900"/>
          </a:xfrm>
          <a:prstGeom prst="rect">
            <a:avLst/>
          </a:prstGeom>
          <a:noFill/>
          <a:ln>
            <a:noFill/>
          </a:ln>
          <a:effectLst>
            <a:outerShdw blurRad="57150" dist="152400" dir="828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chemeClr val="lt1"/>
                </a:solidFill>
                <a:latin typeface="Roboto Medium"/>
                <a:ea typeface="Roboto Medium"/>
                <a:cs typeface="Roboto Medium"/>
                <a:sym typeface="Roboto Medium"/>
              </a:rPr>
              <a:t>Staged an exercise with the team and listed possible activities and then grouped them to create categories</a:t>
            </a:r>
            <a:endParaRPr sz="1200">
              <a:solidFill>
                <a:schemeClr val="lt1"/>
              </a:solidFill>
              <a:latin typeface="Roboto Medium"/>
              <a:ea typeface="Roboto Medium"/>
              <a:cs typeface="Roboto Medium"/>
              <a:sym typeface="Roboto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79"/>
        <p:cNvGrpSpPr/>
        <p:nvPr/>
      </p:nvGrpSpPr>
      <p:grpSpPr>
        <a:xfrm>
          <a:off x="0" y="0"/>
          <a:ext cx="0" cy="0"/>
          <a:chOff x="0" y="0"/>
          <a:chExt cx="0" cy="0"/>
        </a:xfrm>
      </p:grpSpPr>
      <p:pic>
        <p:nvPicPr>
          <p:cNvPr id="280" name="Google Shape;280;p41"/>
          <p:cNvPicPr preferRelativeResize="0"/>
          <p:nvPr/>
        </p:nvPicPr>
        <p:blipFill>
          <a:blip r:embed="rId3">
            <a:alphaModFix/>
          </a:blip>
          <a:stretch>
            <a:fillRect/>
          </a:stretch>
        </p:blipFill>
        <p:spPr>
          <a:xfrm rot="5400000">
            <a:off x="4344299" y="573751"/>
            <a:ext cx="4910177" cy="3997125"/>
          </a:xfrm>
          <a:prstGeom prst="rect">
            <a:avLst/>
          </a:prstGeom>
          <a:noFill/>
          <a:ln>
            <a:noFill/>
          </a:ln>
          <a:effectLst>
            <a:outerShdw blurRad="57150" dist="104775" dir="10500000" algn="bl" rotWithShape="0">
              <a:srgbClr val="000000">
                <a:alpha val="50000"/>
              </a:srgbClr>
            </a:outerShdw>
          </a:effectLst>
        </p:spPr>
      </p:pic>
      <p:sp>
        <p:nvSpPr>
          <p:cNvPr id="281" name="Google Shape;281;p41"/>
          <p:cNvSpPr/>
          <p:nvPr/>
        </p:nvSpPr>
        <p:spPr>
          <a:xfrm>
            <a:off x="233025" y="226813"/>
            <a:ext cx="4110600" cy="4689900"/>
          </a:xfrm>
          <a:prstGeom prst="roundRect">
            <a:avLst>
              <a:gd name="adj" fmla="val 16667"/>
            </a:avLst>
          </a:prstGeom>
          <a:solidFill>
            <a:schemeClr val="lt1"/>
          </a:solidFill>
          <a:ln>
            <a:noFill/>
          </a:ln>
          <a:effectLst>
            <a:outerShdw blurRad="57150" dist="142875"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1"/>
          <p:cNvSpPr txBox="1"/>
          <p:nvPr/>
        </p:nvSpPr>
        <p:spPr>
          <a:xfrm>
            <a:off x="550575" y="1019700"/>
            <a:ext cx="3475500" cy="73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latin typeface="Roboto"/>
                <a:ea typeface="Roboto"/>
                <a:cs typeface="Roboto"/>
                <a:sym typeface="Roboto"/>
              </a:rPr>
              <a:t>Initial Sketches</a:t>
            </a:r>
            <a:endParaRPr sz="3600" b="1">
              <a:latin typeface="Roboto"/>
              <a:ea typeface="Roboto"/>
              <a:cs typeface="Roboto"/>
              <a:sym typeface="Roboto"/>
            </a:endParaRPr>
          </a:p>
        </p:txBody>
      </p:sp>
      <p:sp>
        <p:nvSpPr>
          <p:cNvPr id="283" name="Google Shape;283;p41"/>
          <p:cNvSpPr txBox="1"/>
          <p:nvPr/>
        </p:nvSpPr>
        <p:spPr>
          <a:xfrm>
            <a:off x="685325" y="2012100"/>
            <a:ext cx="32016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Roboto Medium"/>
                <a:ea typeface="Roboto Medium"/>
                <a:cs typeface="Roboto Medium"/>
                <a:sym typeface="Roboto Medium"/>
              </a:rPr>
              <a:t>This would be under the explore or browse tab.</a:t>
            </a:r>
            <a:endParaRPr sz="1200">
              <a:latin typeface="Roboto Medium"/>
              <a:ea typeface="Roboto Medium"/>
              <a:cs typeface="Roboto Medium"/>
              <a:sym typeface="Roboto Medium"/>
            </a:endParaRPr>
          </a:p>
          <a:p>
            <a:pPr marL="0" lvl="0" indent="0" algn="l" rtl="0">
              <a:spcBef>
                <a:spcPts val="0"/>
              </a:spcBef>
              <a:spcAft>
                <a:spcPts val="0"/>
              </a:spcAft>
              <a:buNone/>
            </a:pPr>
            <a:endParaRPr sz="1200">
              <a:latin typeface="Roboto Medium"/>
              <a:ea typeface="Roboto Medium"/>
              <a:cs typeface="Roboto Medium"/>
              <a:sym typeface="Roboto Medium"/>
            </a:endParaRPr>
          </a:p>
          <a:p>
            <a:pPr marL="0" lvl="0" indent="0" algn="l" rtl="0">
              <a:spcBef>
                <a:spcPts val="0"/>
              </a:spcBef>
              <a:spcAft>
                <a:spcPts val="0"/>
              </a:spcAft>
              <a:buNone/>
            </a:pPr>
            <a:r>
              <a:rPr lang="en" sz="1200">
                <a:latin typeface="Roboto Medium"/>
                <a:ea typeface="Roboto Medium"/>
                <a:cs typeface="Roboto Medium"/>
                <a:sym typeface="Roboto Medium"/>
              </a:rPr>
              <a:t>This is how a user would search through already posted events to join.</a:t>
            </a:r>
            <a:endParaRPr sz="1200">
              <a:latin typeface="Roboto Medium"/>
              <a:ea typeface="Roboto Medium"/>
              <a:cs typeface="Roboto Medium"/>
              <a:sym typeface="Roboto Medium"/>
            </a:endParaRPr>
          </a:p>
          <a:p>
            <a:pPr marL="0" lvl="0" indent="0" algn="l" rtl="0">
              <a:spcBef>
                <a:spcPts val="0"/>
              </a:spcBef>
              <a:spcAft>
                <a:spcPts val="0"/>
              </a:spcAft>
              <a:buNone/>
            </a:pPr>
            <a:endParaRPr sz="1200">
              <a:latin typeface="Roboto Medium"/>
              <a:ea typeface="Roboto Medium"/>
              <a:cs typeface="Roboto Medium"/>
              <a:sym typeface="Roboto Medium"/>
            </a:endParaRPr>
          </a:p>
          <a:p>
            <a:pPr marL="0" lvl="0" indent="0" algn="l" rtl="0">
              <a:spcBef>
                <a:spcPts val="0"/>
              </a:spcBef>
              <a:spcAft>
                <a:spcPts val="0"/>
              </a:spcAft>
              <a:buNone/>
            </a:pPr>
            <a:r>
              <a:rPr lang="en" sz="1200">
                <a:latin typeface="Roboto Medium"/>
                <a:ea typeface="Roboto Medium"/>
                <a:cs typeface="Roboto Medium"/>
                <a:sym typeface="Roboto Medium"/>
              </a:rPr>
              <a:t>Location will just be city name, or city neighborhood name (Germantown)</a:t>
            </a:r>
            <a:endParaRPr sz="1200">
              <a:latin typeface="Roboto Medium"/>
              <a:ea typeface="Roboto Medium"/>
              <a:cs typeface="Roboto Medium"/>
              <a:sym typeface="Roboto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87"/>
        <p:cNvGrpSpPr/>
        <p:nvPr/>
      </p:nvGrpSpPr>
      <p:grpSpPr>
        <a:xfrm>
          <a:off x="0" y="0"/>
          <a:ext cx="0" cy="0"/>
          <a:chOff x="0" y="0"/>
          <a:chExt cx="0" cy="0"/>
        </a:xfrm>
      </p:grpSpPr>
      <p:pic>
        <p:nvPicPr>
          <p:cNvPr id="288" name="Google Shape;288;p42"/>
          <p:cNvPicPr preferRelativeResize="0"/>
          <p:nvPr/>
        </p:nvPicPr>
        <p:blipFill>
          <a:blip r:embed="rId3">
            <a:alphaModFix/>
          </a:blip>
          <a:stretch>
            <a:fillRect/>
          </a:stretch>
        </p:blipFill>
        <p:spPr>
          <a:xfrm rot="5400000">
            <a:off x="-227688" y="573762"/>
            <a:ext cx="4916925" cy="3990351"/>
          </a:xfrm>
          <a:prstGeom prst="rect">
            <a:avLst/>
          </a:prstGeom>
          <a:noFill/>
          <a:ln>
            <a:noFill/>
          </a:ln>
          <a:effectLst>
            <a:outerShdw blurRad="57150" dist="114300" dir="7800000" algn="bl" rotWithShape="0">
              <a:srgbClr val="000000">
                <a:alpha val="50000"/>
              </a:srgbClr>
            </a:outerShdw>
          </a:effectLst>
        </p:spPr>
      </p:pic>
      <p:sp>
        <p:nvSpPr>
          <p:cNvPr id="289" name="Google Shape;289;p42"/>
          <p:cNvSpPr/>
          <p:nvPr/>
        </p:nvSpPr>
        <p:spPr>
          <a:xfrm>
            <a:off x="4702825" y="226825"/>
            <a:ext cx="4108500" cy="4689900"/>
          </a:xfrm>
          <a:prstGeom prst="roundRect">
            <a:avLst>
              <a:gd name="adj" fmla="val 16667"/>
            </a:avLst>
          </a:prstGeom>
          <a:solidFill>
            <a:schemeClr val="lt1"/>
          </a:solidFill>
          <a:ln>
            <a:noFill/>
          </a:ln>
          <a:effectLst>
            <a:outerShdw blurRad="57150" dist="142875"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2"/>
          <p:cNvSpPr txBox="1"/>
          <p:nvPr/>
        </p:nvSpPr>
        <p:spPr>
          <a:xfrm>
            <a:off x="5039175" y="358075"/>
            <a:ext cx="3155100" cy="4941000"/>
          </a:xfrm>
          <a:prstGeom prst="rect">
            <a:avLst/>
          </a:prstGeom>
          <a:noFill/>
          <a:ln>
            <a:noFill/>
          </a:ln>
        </p:spPr>
        <p:txBody>
          <a:bodyPr spcFirstLastPara="1" wrap="square" lIns="91425" tIns="91425" rIns="91425" bIns="91425" anchor="t" anchorCtr="0">
            <a:spAutoFit/>
          </a:bodyPr>
          <a:lstStyle/>
          <a:p>
            <a:pPr marL="457200" lvl="0" indent="-285750" algn="l" rtl="0">
              <a:spcBef>
                <a:spcPts val="0"/>
              </a:spcBef>
              <a:spcAft>
                <a:spcPts val="0"/>
              </a:spcAft>
              <a:buSzPts val="900"/>
              <a:buFont typeface="Roboto Medium"/>
              <a:buAutoNum type="arabicPeriod"/>
            </a:pPr>
            <a:r>
              <a:rPr lang="en" sz="900" dirty="0">
                <a:latin typeface="Roboto Medium"/>
                <a:ea typeface="Roboto Medium"/>
                <a:cs typeface="Roboto Medium"/>
                <a:sym typeface="Roboto Medium"/>
              </a:rPr>
              <a:t>Shows User (Profile pic can be clicked to navigate to profile)</a:t>
            </a:r>
            <a:endParaRPr sz="900" dirty="0">
              <a:latin typeface="Roboto Medium"/>
              <a:ea typeface="Roboto Medium"/>
              <a:cs typeface="Roboto Medium"/>
              <a:sym typeface="Roboto Medium"/>
            </a:endParaRPr>
          </a:p>
          <a:p>
            <a:pPr marL="228600" lvl="0" indent="-228600" algn="l" rtl="0">
              <a:spcBef>
                <a:spcPts val="0"/>
              </a:spcBef>
              <a:spcAft>
                <a:spcPts val="0"/>
              </a:spcAft>
              <a:buFont typeface="+mj-lt"/>
              <a:buAutoNum type="arabicPeriod"/>
            </a:pPr>
            <a:endParaRPr sz="900" dirty="0">
              <a:latin typeface="Roboto Medium"/>
              <a:ea typeface="Roboto Medium"/>
              <a:cs typeface="Roboto Medium"/>
              <a:sym typeface="Roboto Medium"/>
            </a:endParaRPr>
          </a:p>
          <a:p>
            <a:pPr marL="457200" lvl="0" indent="-285750" algn="l" rtl="0">
              <a:spcBef>
                <a:spcPts val="0"/>
              </a:spcBef>
              <a:spcAft>
                <a:spcPts val="0"/>
              </a:spcAft>
              <a:buSzPts val="900"/>
              <a:buFont typeface="Roboto Medium"/>
              <a:buAutoNum type="arabicPeriod"/>
            </a:pPr>
            <a:r>
              <a:rPr lang="en" sz="900" dirty="0">
                <a:latin typeface="Roboto Medium"/>
                <a:ea typeface="Roboto Medium"/>
                <a:cs typeface="Roboto Medium"/>
                <a:sym typeface="Roboto Medium"/>
              </a:rPr>
              <a:t>Shows what category this post is listed under </a:t>
            </a:r>
            <a:endParaRPr sz="900" dirty="0">
              <a:latin typeface="Roboto Medium"/>
              <a:ea typeface="Roboto Medium"/>
              <a:cs typeface="Roboto Medium"/>
              <a:sym typeface="Roboto Medium"/>
            </a:endParaRPr>
          </a:p>
          <a:p>
            <a:pPr marL="228600" lvl="0" indent="-228600" algn="l" rtl="0">
              <a:spcBef>
                <a:spcPts val="0"/>
              </a:spcBef>
              <a:spcAft>
                <a:spcPts val="0"/>
              </a:spcAft>
              <a:buFont typeface="+mj-lt"/>
              <a:buAutoNum type="arabicPeriod"/>
            </a:pPr>
            <a:endParaRPr sz="900" dirty="0">
              <a:latin typeface="Roboto Medium"/>
              <a:ea typeface="Roboto Medium"/>
              <a:cs typeface="Roboto Medium"/>
              <a:sym typeface="Roboto Medium"/>
            </a:endParaRPr>
          </a:p>
          <a:p>
            <a:pPr marL="457200" lvl="0" indent="-285750" algn="l" rtl="0">
              <a:spcBef>
                <a:spcPts val="0"/>
              </a:spcBef>
              <a:spcAft>
                <a:spcPts val="0"/>
              </a:spcAft>
              <a:buSzPts val="900"/>
              <a:buFont typeface="Roboto Medium"/>
              <a:buAutoNum type="arabicPeriod"/>
            </a:pPr>
            <a:r>
              <a:rPr lang="en" sz="900" dirty="0">
                <a:latin typeface="Roboto Medium"/>
                <a:ea typeface="Roboto Medium"/>
                <a:cs typeface="Roboto Medium"/>
                <a:sym typeface="Roboto Medium"/>
              </a:rPr>
              <a:t>A brief headline for the subject matter of the Post.</a:t>
            </a:r>
            <a:endParaRPr sz="900" dirty="0">
              <a:latin typeface="Roboto Medium"/>
              <a:ea typeface="Roboto Medium"/>
              <a:cs typeface="Roboto Medium"/>
              <a:sym typeface="Roboto Medium"/>
            </a:endParaRPr>
          </a:p>
          <a:p>
            <a:pPr marL="228600" lvl="0" indent="-228600" algn="l" rtl="0">
              <a:spcBef>
                <a:spcPts val="0"/>
              </a:spcBef>
              <a:spcAft>
                <a:spcPts val="0"/>
              </a:spcAft>
              <a:buFont typeface="+mj-lt"/>
              <a:buAutoNum type="arabicPeriod"/>
            </a:pPr>
            <a:endParaRPr sz="900" dirty="0">
              <a:latin typeface="Roboto Medium"/>
              <a:ea typeface="Roboto Medium"/>
              <a:cs typeface="Roboto Medium"/>
              <a:sym typeface="Roboto Medium"/>
            </a:endParaRPr>
          </a:p>
          <a:p>
            <a:pPr marL="457200" lvl="0" indent="-285750" algn="l" rtl="0">
              <a:spcBef>
                <a:spcPts val="0"/>
              </a:spcBef>
              <a:spcAft>
                <a:spcPts val="0"/>
              </a:spcAft>
              <a:buSzPts val="900"/>
              <a:buFont typeface="Roboto Medium"/>
              <a:buAutoNum type="arabicPeriod"/>
            </a:pPr>
            <a:r>
              <a:rPr lang="en" sz="900" dirty="0">
                <a:latin typeface="Roboto Medium"/>
                <a:ea typeface="Roboto Medium"/>
                <a:cs typeface="Roboto Medium"/>
                <a:sym typeface="Roboto Medium"/>
              </a:rPr>
              <a:t>Any additional details the Poster would like to explain the goal, expectations, and overall plan for this social event Post.</a:t>
            </a:r>
            <a:endParaRPr sz="900" dirty="0">
              <a:latin typeface="Roboto Medium"/>
              <a:ea typeface="Roboto Medium"/>
              <a:cs typeface="Roboto Medium"/>
              <a:sym typeface="Roboto Medium"/>
            </a:endParaRPr>
          </a:p>
          <a:p>
            <a:pPr marL="228600" lvl="0" indent="-228600" algn="l" rtl="0">
              <a:spcBef>
                <a:spcPts val="0"/>
              </a:spcBef>
              <a:spcAft>
                <a:spcPts val="0"/>
              </a:spcAft>
              <a:buFont typeface="+mj-lt"/>
              <a:buAutoNum type="arabicPeriod"/>
            </a:pPr>
            <a:endParaRPr sz="900" dirty="0">
              <a:latin typeface="Roboto Medium"/>
              <a:ea typeface="Roboto Medium"/>
              <a:cs typeface="Roboto Medium"/>
              <a:sym typeface="Roboto Medium"/>
            </a:endParaRPr>
          </a:p>
          <a:p>
            <a:pPr marL="457200" lvl="0" indent="-285750" algn="l" rtl="0">
              <a:spcBef>
                <a:spcPts val="0"/>
              </a:spcBef>
              <a:spcAft>
                <a:spcPts val="0"/>
              </a:spcAft>
              <a:buSzPts val="900"/>
              <a:buFont typeface="Roboto Medium"/>
              <a:buAutoNum type="arabicPeriod"/>
            </a:pPr>
            <a:r>
              <a:rPr lang="en" sz="900" dirty="0">
                <a:latin typeface="Roboto Medium"/>
                <a:ea typeface="Roboto Medium"/>
                <a:cs typeface="Roboto Medium"/>
                <a:sym typeface="Roboto Medium"/>
              </a:rPr>
              <a:t>This will display date and time of this event</a:t>
            </a:r>
            <a:endParaRPr sz="900" dirty="0">
              <a:latin typeface="Roboto Medium"/>
              <a:ea typeface="Roboto Medium"/>
              <a:cs typeface="Roboto Medium"/>
              <a:sym typeface="Roboto Medium"/>
            </a:endParaRPr>
          </a:p>
          <a:p>
            <a:pPr marL="228600" lvl="0" indent="-228600" algn="l" rtl="0">
              <a:spcBef>
                <a:spcPts val="0"/>
              </a:spcBef>
              <a:spcAft>
                <a:spcPts val="0"/>
              </a:spcAft>
              <a:buFont typeface="+mj-lt"/>
              <a:buAutoNum type="arabicPeriod"/>
            </a:pPr>
            <a:endParaRPr sz="900" dirty="0">
              <a:latin typeface="Roboto Medium"/>
              <a:ea typeface="Roboto Medium"/>
              <a:cs typeface="Roboto Medium"/>
              <a:sym typeface="Roboto Medium"/>
            </a:endParaRPr>
          </a:p>
          <a:p>
            <a:pPr marL="457200" lvl="0" indent="-285750" algn="l" rtl="0">
              <a:spcBef>
                <a:spcPts val="0"/>
              </a:spcBef>
              <a:spcAft>
                <a:spcPts val="0"/>
              </a:spcAft>
              <a:buSzPts val="900"/>
              <a:buFont typeface="Roboto Medium"/>
              <a:buAutoNum type="arabicPeriod"/>
            </a:pPr>
            <a:r>
              <a:rPr lang="en" sz="900" dirty="0">
                <a:latin typeface="Roboto Medium"/>
                <a:ea typeface="Roboto Medium"/>
                <a:cs typeface="Roboto Medium"/>
                <a:sym typeface="Roboto Medium"/>
              </a:rPr>
              <a:t>A message thread for this specific event (can only be seen if the user has joined the event).</a:t>
            </a:r>
            <a:endParaRPr sz="900" dirty="0">
              <a:latin typeface="Roboto Medium"/>
              <a:ea typeface="Roboto Medium"/>
              <a:cs typeface="Roboto Medium"/>
              <a:sym typeface="Roboto Medium"/>
            </a:endParaRPr>
          </a:p>
          <a:p>
            <a:pPr marL="228600" lvl="0" indent="-228600" algn="l" rtl="0">
              <a:spcBef>
                <a:spcPts val="0"/>
              </a:spcBef>
              <a:spcAft>
                <a:spcPts val="0"/>
              </a:spcAft>
              <a:buFont typeface="+mj-lt"/>
              <a:buAutoNum type="arabicPeriod"/>
            </a:pPr>
            <a:endParaRPr sz="900" dirty="0">
              <a:latin typeface="Roboto Medium"/>
              <a:ea typeface="Roboto Medium"/>
              <a:cs typeface="Roboto Medium"/>
              <a:sym typeface="Roboto Medium"/>
            </a:endParaRPr>
          </a:p>
          <a:p>
            <a:pPr marL="457200" lvl="0" indent="-285750" algn="l" rtl="0">
              <a:spcBef>
                <a:spcPts val="0"/>
              </a:spcBef>
              <a:spcAft>
                <a:spcPts val="0"/>
              </a:spcAft>
              <a:buSzPts val="900"/>
              <a:buFont typeface="Roboto Medium"/>
              <a:buAutoNum type="arabicPeriod"/>
            </a:pPr>
            <a:r>
              <a:rPr lang="en" sz="900" dirty="0">
                <a:latin typeface="Roboto Medium"/>
                <a:ea typeface="Roboto Medium"/>
                <a:cs typeface="Roboto Medium"/>
                <a:sym typeface="Roboto Medium"/>
              </a:rPr>
              <a:t>A few options at the top right for user to interact with post. </a:t>
            </a:r>
            <a:endParaRPr sz="900" dirty="0">
              <a:latin typeface="Roboto Medium"/>
              <a:ea typeface="Roboto Medium"/>
              <a:cs typeface="Roboto Medium"/>
              <a:sym typeface="Roboto Medium"/>
            </a:endParaRPr>
          </a:p>
          <a:p>
            <a:pPr marL="914400" lvl="1" indent="-285750" algn="l" rtl="0">
              <a:spcBef>
                <a:spcPts val="0"/>
              </a:spcBef>
              <a:spcAft>
                <a:spcPts val="0"/>
              </a:spcAft>
              <a:buSzPts val="900"/>
              <a:buFont typeface="+mj-lt"/>
              <a:buAutoNum type="arabicPeriod"/>
            </a:pPr>
            <a:r>
              <a:rPr lang="en" sz="900" dirty="0">
                <a:latin typeface="Roboto Medium"/>
                <a:ea typeface="Roboto Medium"/>
                <a:cs typeface="Roboto Medium"/>
                <a:sym typeface="Roboto Medium"/>
              </a:rPr>
              <a:t>Join: clickable button that sends join request to poster</a:t>
            </a:r>
            <a:endParaRPr sz="900" dirty="0">
              <a:latin typeface="Roboto Medium"/>
              <a:ea typeface="Roboto Medium"/>
              <a:cs typeface="Roboto Medium"/>
              <a:sym typeface="Roboto Medium"/>
            </a:endParaRPr>
          </a:p>
          <a:p>
            <a:pPr marL="914400" lvl="1" indent="-285750" algn="l" rtl="0">
              <a:spcBef>
                <a:spcPts val="0"/>
              </a:spcBef>
              <a:spcAft>
                <a:spcPts val="0"/>
              </a:spcAft>
              <a:buSzPts val="900"/>
              <a:buFont typeface="+mj-lt"/>
              <a:buAutoNum type="arabicPeriod"/>
            </a:pPr>
            <a:r>
              <a:rPr lang="en" sz="900" dirty="0">
                <a:latin typeface="Roboto Medium"/>
                <a:ea typeface="Roboto Medium"/>
                <a:cs typeface="Roboto Medium"/>
                <a:sym typeface="Roboto Medium"/>
              </a:rPr>
              <a:t>Hamburger menu: report post, Dm Poster, remove post from search feed</a:t>
            </a:r>
            <a:endParaRPr sz="900" dirty="0">
              <a:latin typeface="Roboto Medium"/>
              <a:ea typeface="Roboto Medium"/>
              <a:cs typeface="Roboto Medium"/>
              <a:sym typeface="Roboto Medium"/>
            </a:endParaRPr>
          </a:p>
          <a:p>
            <a:pPr marL="228600" lvl="0" indent="-228600" algn="l" rtl="0">
              <a:spcBef>
                <a:spcPts val="0"/>
              </a:spcBef>
              <a:spcAft>
                <a:spcPts val="0"/>
              </a:spcAft>
              <a:buFont typeface="+mj-lt"/>
              <a:buAutoNum type="arabicPeriod"/>
            </a:pPr>
            <a:endParaRPr sz="900" dirty="0">
              <a:latin typeface="Roboto Medium"/>
              <a:ea typeface="Roboto Medium"/>
              <a:cs typeface="Roboto Medium"/>
              <a:sym typeface="Roboto Medium"/>
            </a:endParaRPr>
          </a:p>
          <a:p>
            <a:pPr marL="457200" lvl="0" indent="-285750" algn="l" rtl="0">
              <a:spcBef>
                <a:spcPts val="0"/>
              </a:spcBef>
              <a:spcAft>
                <a:spcPts val="0"/>
              </a:spcAft>
              <a:buSzPts val="900"/>
              <a:buFont typeface="Roboto Medium"/>
              <a:buAutoNum type="arabicPeriod"/>
            </a:pPr>
            <a:r>
              <a:rPr lang="en" sz="900" dirty="0">
                <a:latin typeface="Roboto Medium"/>
                <a:ea typeface="Roboto Medium"/>
                <a:cs typeface="Roboto Medium"/>
                <a:sym typeface="Roboto Medium"/>
              </a:rPr>
              <a:t>An icon that shows if and how many others are joining this event</a:t>
            </a:r>
            <a:endParaRPr sz="900" dirty="0">
              <a:latin typeface="Roboto Medium"/>
              <a:ea typeface="Roboto Medium"/>
              <a:cs typeface="Roboto Medium"/>
              <a:sym typeface="Roboto Medium"/>
            </a:endParaRPr>
          </a:p>
          <a:p>
            <a:pPr marL="228600" lvl="0" indent="-228600" algn="l" rtl="0">
              <a:spcBef>
                <a:spcPts val="0"/>
              </a:spcBef>
              <a:spcAft>
                <a:spcPts val="0"/>
              </a:spcAft>
              <a:buFont typeface="+mj-lt"/>
              <a:buAutoNum type="arabicPeriod"/>
            </a:pPr>
            <a:endParaRPr sz="900" dirty="0">
              <a:latin typeface="Roboto Medium"/>
              <a:ea typeface="Roboto Medium"/>
              <a:cs typeface="Roboto Medium"/>
              <a:sym typeface="Roboto Medium"/>
            </a:endParaRPr>
          </a:p>
          <a:p>
            <a:pPr marL="457200" lvl="0" indent="-285750" algn="l" rtl="0">
              <a:spcBef>
                <a:spcPts val="0"/>
              </a:spcBef>
              <a:spcAft>
                <a:spcPts val="0"/>
              </a:spcAft>
              <a:buSzPts val="900"/>
              <a:buFont typeface="Roboto Medium"/>
              <a:buAutoNum type="arabicPeriod"/>
            </a:pPr>
            <a:r>
              <a:rPr lang="en" sz="900" dirty="0">
                <a:latin typeface="Roboto Medium"/>
                <a:ea typeface="Roboto Medium"/>
                <a:cs typeface="Roboto Medium"/>
                <a:sym typeface="Roboto Medium"/>
              </a:rPr>
              <a:t>Clickable button to take user to look through the Posters previous events created (helps users decide if they want to meet) </a:t>
            </a:r>
            <a:endParaRPr sz="900" dirty="0">
              <a:latin typeface="Roboto Medium"/>
              <a:ea typeface="Roboto Medium"/>
              <a:cs typeface="Roboto Medium"/>
              <a:sym typeface="Roboto Medium"/>
            </a:endParaRPr>
          </a:p>
          <a:p>
            <a:pPr marL="0" lvl="0" indent="0" algn="l" rtl="0">
              <a:spcBef>
                <a:spcPts val="0"/>
              </a:spcBef>
              <a:spcAft>
                <a:spcPts val="0"/>
              </a:spcAft>
              <a:buNone/>
            </a:pPr>
            <a:endParaRPr sz="1200" dirty="0">
              <a:latin typeface="Roboto Medium"/>
              <a:ea typeface="Roboto Medium"/>
              <a:cs typeface="Roboto Medium"/>
              <a:sym typeface="Roboto Medium"/>
            </a:endParaRPr>
          </a:p>
          <a:p>
            <a:pPr marL="0" lvl="0" indent="0" algn="l" rtl="0">
              <a:spcBef>
                <a:spcPts val="0"/>
              </a:spcBef>
              <a:spcAft>
                <a:spcPts val="0"/>
              </a:spcAft>
              <a:buNone/>
            </a:pPr>
            <a:endParaRPr sz="900" dirty="0">
              <a:latin typeface="Roboto Medium"/>
              <a:ea typeface="Roboto Medium"/>
              <a:cs typeface="Roboto Medium"/>
              <a:sym typeface="Roboto Medium"/>
            </a:endParaRPr>
          </a:p>
          <a:p>
            <a:pPr marL="0" lvl="0" indent="0" algn="l" rtl="0">
              <a:spcBef>
                <a:spcPts val="0"/>
              </a:spcBef>
              <a:spcAft>
                <a:spcPts val="0"/>
              </a:spcAft>
              <a:buNone/>
            </a:pPr>
            <a:endParaRPr sz="900" dirty="0">
              <a:latin typeface="Roboto Medium"/>
              <a:ea typeface="Roboto Medium"/>
              <a:cs typeface="Roboto Medium"/>
              <a:sym typeface="Roboto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294"/>
        <p:cNvGrpSpPr/>
        <p:nvPr/>
      </p:nvGrpSpPr>
      <p:grpSpPr>
        <a:xfrm>
          <a:off x="0" y="0"/>
          <a:ext cx="0" cy="0"/>
          <a:chOff x="0" y="0"/>
          <a:chExt cx="0" cy="0"/>
        </a:xfrm>
      </p:grpSpPr>
      <p:sp>
        <p:nvSpPr>
          <p:cNvPr id="295" name="Google Shape;295;p43"/>
          <p:cNvSpPr txBox="1">
            <a:spLocks noGrp="1"/>
          </p:cNvSpPr>
          <p:nvPr>
            <p:ph type="ctrTitle"/>
          </p:nvPr>
        </p:nvSpPr>
        <p:spPr>
          <a:xfrm>
            <a:off x="311708" y="744575"/>
            <a:ext cx="8520600" cy="2052600"/>
          </a:xfrm>
          <a:prstGeom prst="rect">
            <a:avLst/>
          </a:prstGeom>
          <a:effectLst>
            <a:outerShdw blurRad="57150" dist="85725" dir="8220000" algn="bl" rotWithShape="0">
              <a:srgbClr val="000000">
                <a:alpha val="50000"/>
              </a:srgbClr>
            </a:outerShdw>
          </a:effectLst>
        </p:spPr>
        <p:txBody>
          <a:bodyPr spcFirstLastPara="1" wrap="square" lIns="91425" tIns="91425" rIns="91425" bIns="91425" anchor="b" anchorCtr="0">
            <a:normAutofit/>
          </a:bodyPr>
          <a:lstStyle/>
          <a:p>
            <a:pPr marL="0" lvl="0" indent="0" algn="ctr" rtl="0">
              <a:spcBef>
                <a:spcPts val="0"/>
              </a:spcBef>
              <a:spcAft>
                <a:spcPts val="0"/>
              </a:spcAft>
              <a:buNone/>
            </a:pPr>
            <a:r>
              <a:rPr lang="en" b="1">
                <a:solidFill>
                  <a:schemeClr val="lt1"/>
                </a:solidFill>
                <a:latin typeface="Roboto"/>
                <a:ea typeface="Roboto"/>
                <a:cs typeface="Roboto"/>
                <a:sym typeface="Roboto"/>
              </a:rPr>
              <a:t>User Journey Map</a:t>
            </a:r>
            <a:endParaRPr b="1">
              <a:solidFill>
                <a:schemeClr val="lt1"/>
              </a:solidFill>
              <a:latin typeface="Roboto"/>
              <a:ea typeface="Roboto"/>
              <a:cs typeface="Roboto"/>
              <a:sym typeface="Roboto"/>
            </a:endParaRPr>
          </a:p>
        </p:txBody>
      </p:sp>
      <p:sp>
        <p:nvSpPr>
          <p:cNvPr id="296" name="Google Shape;296;p4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3600">
                <a:solidFill>
                  <a:schemeClr val="lt1"/>
                </a:solidFill>
                <a:latin typeface="Roboto"/>
                <a:ea typeface="Roboto"/>
                <a:cs typeface="Roboto"/>
                <a:sym typeface="Roboto"/>
              </a:rPr>
              <a:t>Brad</a:t>
            </a:r>
            <a:endParaRPr sz="3600">
              <a:solidFill>
                <a:schemeClr val="lt1"/>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0"/>
        <p:cNvGrpSpPr/>
        <p:nvPr/>
      </p:nvGrpSpPr>
      <p:grpSpPr>
        <a:xfrm>
          <a:off x="0" y="0"/>
          <a:ext cx="0" cy="0"/>
          <a:chOff x="0" y="0"/>
          <a:chExt cx="0" cy="0"/>
        </a:xfrm>
      </p:grpSpPr>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304"/>
        <p:cNvGrpSpPr/>
        <p:nvPr/>
      </p:nvGrpSpPr>
      <p:grpSpPr>
        <a:xfrm>
          <a:off x="0" y="0"/>
          <a:ext cx="0" cy="0"/>
          <a:chOff x="0" y="0"/>
          <a:chExt cx="0" cy="0"/>
        </a:xfrm>
      </p:grpSpPr>
      <p:sp>
        <p:nvSpPr>
          <p:cNvPr id="305" name="Google Shape;305;p45"/>
          <p:cNvSpPr/>
          <p:nvPr/>
        </p:nvSpPr>
        <p:spPr>
          <a:xfrm>
            <a:off x="439200" y="519750"/>
            <a:ext cx="8229600" cy="4104000"/>
          </a:xfrm>
          <a:prstGeom prst="roundRect">
            <a:avLst>
              <a:gd name="adj" fmla="val 16667"/>
            </a:avLst>
          </a:prstGeom>
          <a:solidFill>
            <a:schemeClr val="lt1"/>
          </a:solidFill>
          <a:ln w="9525" cap="flat" cmpd="sng">
            <a:solidFill>
              <a:schemeClr val="dk2"/>
            </a:solidFill>
            <a:prstDash val="solid"/>
            <a:round/>
            <a:headEnd type="none" w="sm" len="sm"/>
            <a:tailEnd type="none" w="sm" len="sm"/>
          </a:ln>
          <a:effectLst>
            <a:outerShdw blurRad="57150" dist="190500" dir="840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5"/>
          <p:cNvSpPr txBox="1"/>
          <p:nvPr/>
        </p:nvSpPr>
        <p:spPr>
          <a:xfrm>
            <a:off x="3458100" y="569900"/>
            <a:ext cx="2227800" cy="5079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Roboto"/>
                <a:ea typeface="Roboto"/>
                <a:cs typeface="Roboto"/>
                <a:sym typeface="Roboto"/>
              </a:rPr>
              <a:t>Next Steps</a:t>
            </a:r>
            <a:endParaRPr sz="2100" b="1">
              <a:latin typeface="Roboto"/>
              <a:ea typeface="Roboto"/>
              <a:cs typeface="Roboto"/>
              <a:sym typeface="Roboto"/>
            </a:endParaRPr>
          </a:p>
        </p:txBody>
      </p:sp>
      <p:sp>
        <p:nvSpPr>
          <p:cNvPr id="307" name="Google Shape;307;p45"/>
          <p:cNvSpPr txBox="1"/>
          <p:nvPr/>
        </p:nvSpPr>
        <p:spPr>
          <a:xfrm>
            <a:off x="3054750" y="1570050"/>
            <a:ext cx="2998500" cy="20319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sz="1200">
                <a:solidFill>
                  <a:schemeClr val="dk1"/>
                </a:solidFill>
                <a:latin typeface="Roboto Medium"/>
                <a:ea typeface="Roboto Medium"/>
                <a:cs typeface="Roboto Medium"/>
                <a:sym typeface="Roboto Medium"/>
              </a:rPr>
              <a:t>Create a User Flow for creating a post</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latin typeface="Roboto Medium"/>
                <a:ea typeface="Roboto Medium"/>
                <a:cs typeface="Roboto Medium"/>
                <a:sym typeface="Roboto Medium"/>
              </a:rPr>
              <a:t>Use Brads Journey map to iterate over another design phase.</a:t>
            </a: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200">
              <a:latin typeface="Roboto Medium"/>
              <a:ea typeface="Roboto Medium"/>
              <a:cs typeface="Roboto Medium"/>
              <a:sym typeface="Roboto Medium"/>
            </a:endParaRPr>
          </a:p>
          <a:p>
            <a:pPr marL="0" lvl="0" indent="0" algn="l" rtl="0">
              <a:lnSpc>
                <a:spcPct val="150000"/>
              </a:lnSpc>
              <a:spcBef>
                <a:spcPts val="0"/>
              </a:spcBef>
              <a:spcAft>
                <a:spcPts val="0"/>
              </a:spcAft>
              <a:buNone/>
            </a:pPr>
            <a:r>
              <a:rPr lang="en" sz="1200">
                <a:latin typeface="Roboto Medium"/>
                <a:ea typeface="Roboto Medium"/>
                <a:cs typeface="Roboto Medium"/>
                <a:sym typeface="Roboto Medium"/>
              </a:rPr>
              <a:t>Create more Journey Maps for every persona</a:t>
            </a:r>
            <a:endParaRPr sz="1200">
              <a:latin typeface="Roboto Medium"/>
              <a:ea typeface="Roboto Medium"/>
              <a:cs typeface="Roboto Medium"/>
              <a:sym typeface="Roboto Medium"/>
            </a:endParaRPr>
          </a:p>
        </p:txBody>
      </p:sp>
      <p:sp>
        <p:nvSpPr>
          <p:cNvPr id="308" name="Google Shape;308;p45"/>
          <p:cNvSpPr txBox="1"/>
          <p:nvPr/>
        </p:nvSpPr>
        <p:spPr>
          <a:xfrm>
            <a:off x="4940275" y="1373050"/>
            <a:ext cx="3428100" cy="369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endParaRPr sz="1200">
              <a:solidFill>
                <a:schemeClr val="dk1"/>
              </a:solidFill>
              <a:latin typeface="Roboto Medium"/>
              <a:ea typeface="Roboto Medium"/>
              <a:cs typeface="Roboto Medium"/>
              <a:sym typeface="Roboto Medium"/>
            </a:endParaRPr>
          </a:p>
        </p:txBody>
      </p:sp>
      <p:cxnSp>
        <p:nvCxnSpPr>
          <p:cNvPr id="309" name="Google Shape;309;p45"/>
          <p:cNvCxnSpPr/>
          <p:nvPr/>
        </p:nvCxnSpPr>
        <p:spPr>
          <a:xfrm>
            <a:off x="2603000" y="1258050"/>
            <a:ext cx="25200" cy="262740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A89652"/>
            </a:gs>
            <a:gs pos="100000">
              <a:srgbClr val="3A3016"/>
            </a:gs>
          </a:gsLst>
          <a:lin ang="5400012" scaled="0"/>
        </a:gradFill>
        <a:effectLst/>
      </p:bgPr>
    </p:bg>
    <p:spTree>
      <p:nvGrpSpPr>
        <p:cNvPr id="1" name="Shape 74"/>
        <p:cNvGrpSpPr/>
        <p:nvPr/>
      </p:nvGrpSpPr>
      <p:grpSpPr>
        <a:xfrm>
          <a:off x="0" y="0"/>
          <a:ext cx="0" cy="0"/>
          <a:chOff x="0" y="0"/>
          <a:chExt cx="0" cy="0"/>
        </a:xfrm>
      </p:grpSpPr>
      <p:pic>
        <p:nvPicPr>
          <p:cNvPr id="75" name="Google Shape;75;p16"/>
          <p:cNvPicPr preferRelativeResize="0"/>
          <p:nvPr/>
        </p:nvPicPr>
        <p:blipFill>
          <a:blip r:embed="rId3">
            <a:alphaModFix amt="65000"/>
          </a:blip>
          <a:stretch>
            <a:fillRect/>
          </a:stretch>
        </p:blipFill>
        <p:spPr>
          <a:xfrm>
            <a:off x="0" y="150700"/>
            <a:ext cx="9144000" cy="4992800"/>
          </a:xfrm>
          <a:prstGeom prst="rect">
            <a:avLst/>
          </a:prstGeom>
          <a:noFill/>
          <a:ln>
            <a:noFill/>
          </a:ln>
          <a:effectLst>
            <a:outerShdw blurRad="57150" dist="19050" dir="5400000" algn="bl" rotWithShape="0">
              <a:srgbClr val="000000">
                <a:alpha val="50000"/>
              </a:srgbClr>
            </a:outerShdw>
          </a:effectLst>
        </p:spPr>
      </p:pic>
      <p:sp>
        <p:nvSpPr>
          <p:cNvPr id="76" name="Google Shape;76;p16"/>
          <p:cNvSpPr txBox="1">
            <a:spLocks noGrp="1"/>
          </p:cNvSpPr>
          <p:nvPr>
            <p:ph type="ctrTitle"/>
          </p:nvPr>
        </p:nvSpPr>
        <p:spPr>
          <a:xfrm>
            <a:off x="0" y="0"/>
            <a:ext cx="9144000" cy="1073700"/>
          </a:xfrm>
          <a:prstGeom prst="rect">
            <a:avLst/>
          </a:prstGeom>
          <a:gradFill>
            <a:gsLst>
              <a:gs pos="0">
                <a:srgbClr val="351C75"/>
              </a:gs>
              <a:gs pos="50000">
                <a:srgbClr val="472798"/>
              </a:gs>
              <a:gs pos="100000">
                <a:srgbClr val="434343"/>
              </a:gs>
            </a:gsLst>
            <a:path path="circle">
              <a:fillToRect l="50000" t="50000" r="50000" b="50000"/>
            </a:path>
            <a:tileRect/>
          </a:gradFill>
          <a:ln>
            <a:noFill/>
          </a:ln>
          <a:effectLst>
            <a:outerShdw blurRad="57150" dist="19050" dir="5400000" algn="bl" rotWithShape="0">
              <a:srgbClr val="000000">
                <a:alpha val="50000"/>
              </a:srgbClr>
            </a:outerShdw>
          </a:effectLst>
        </p:spPr>
        <p:txBody>
          <a:bodyPr spcFirstLastPara="1" wrap="square" lIns="91425" tIns="91425" rIns="91425" bIns="91425" anchor="b" anchorCtr="0">
            <a:normAutofit/>
          </a:bodyPr>
          <a:lstStyle/>
          <a:p>
            <a:pPr marL="0" lvl="0" indent="0" algn="ctr" rtl="0">
              <a:spcBef>
                <a:spcPts val="0"/>
              </a:spcBef>
              <a:spcAft>
                <a:spcPts val="0"/>
              </a:spcAft>
              <a:buNone/>
            </a:pPr>
            <a:r>
              <a:rPr lang="en" sz="4800" b="1">
                <a:solidFill>
                  <a:schemeClr val="lt1"/>
                </a:solidFill>
                <a:latin typeface="Roboto"/>
                <a:ea typeface="Roboto"/>
                <a:cs typeface="Roboto"/>
                <a:sym typeface="Roboto"/>
              </a:rPr>
              <a:t>Problem Statement</a:t>
            </a:r>
            <a:endParaRPr sz="4800" b="1">
              <a:solidFill>
                <a:schemeClr val="lt1"/>
              </a:solidFill>
              <a:latin typeface="Roboto"/>
              <a:ea typeface="Roboto"/>
              <a:cs typeface="Roboto"/>
              <a:sym typeface="Roboto"/>
            </a:endParaRPr>
          </a:p>
        </p:txBody>
      </p:sp>
      <p:sp>
        <p:nvSpPr>
          <p:cNvPr id="77" name="Google Shape;77;p16"/>
          <p:cNvSpPr txBox="1">
            <a:spLocks noGrp="1"/>
          </p:cNvSpPr>
          <p:nvPr>
            <p:ph type="subTitle" idx="1"/>
          </p:nvPr>
        </p:nvSpPr>
        <p:spPr>
          <a:xfrm>
            <a:off x="1287150" y="2748700"/>
            <a:ext cx="6569700" cy="1264500"/>
          </a:xfrm>
          <a:prstGeom prst="rect">
            <a:avLst/>
          </a:prstGeom>
          <a:gradFill>
            <a:gsLst>
              <a:gs pos="0">
                <a:srgbClr val="351C75"/>
              </a:gs>
              <a:gs pos="50000">
                <a:srgbClr val="472798"/>
              </a:gs>
              <a:gs pos="100000">
                <a:srgbClr val="434343"/>
              </a:gs>
            </a:gsLst>
            <a:path path="circle">
              <a:fillToRect l="50000" t="50000" r="50000" b="50000"/>
            </a:path>
            <a:tileRect/>
          </a:gradFill>
          <a:ln w="28575" cap="flat" cmpd="sng">
            <a:solidFill>
              <a:schemeClr val="lt1"/>
            </a:solidFill>
            <a:prstDash val="solid"/>
            <a:round/>
            <a:headEnd type="none" w="sm" len="sm"/>
            <a:tailEnd type="none" w="sm" len="sm"/>
          </a:ln>
          <a:effectLst>
            <a:outerShdw blurRad="57150" dist="142875" dir="8280000" algn="bl" rotWithShape="0">
              <a:srgbClr val="000000">
                <a:alpha val="50000"/>
              </a:srgbClr>
            </a:outerShdw>
          </a:effectLst>
        </p:spPr>
        <p:txBody>
          <a:bodyPr spcFirstLastPara="1" wrap="square" lIns="91425" tIns="91425" rIns="91425" bIns="91425" anchor="t" anchorCtr="0">
            <a:normAutofit fontScale="47500"/>
          </a:bodyPr>
          <a:lstStyle/>
          <a:p>
            <a:pPr marL="0" lvl="0" indent="0" algn="ctr" rtl="0">
              <a:lnSpc>
                <a:spcPct val="200000"/>
              </a:lnSpc>
              <a:spcBef>
                <a:spcPts val="0"/>
              </a:spcBef>
              <a:spcAft>
                <a:spcPts val="0"/>
              </a:spcAft>
              <a:buNone/>
            </a:pPr>
            <a:r>
              <a:rPr lang="en">
                <a:solidFill>
                  <a:schemeClr val="lt1"/>
                </a:solidFill>
                <a:latin typeface="Roboto Medium"/>
                <a:ea typeface="Roboto Medium"/>
                <a:cs typeface="Roboto Medium"/>
                <a:sym typeface="Roboto Medium"/>
              </a:rPr>
              <a:t>An app that allows users to post events and search for events to join. Design how the posts will look, what information they will contain, how to create them and search for them, and how the posts will be displayed.</a:t>
            </a:r>
            <a:endParaRPr>
              <a:solidFill>
                <a:schemeClr val="lt1"/>
              </a:solidFill>
              <a:latin typeface="Roboto Medium"/>
              <a:ea typeface="Roboto Medium"/>
              <a:cs typeface="Roboto Medium"/>
              <a:sym typeface="Roboto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81"/>
        <p:cNvGrpSpPr/>
        <p:nvPr/>
      </p:nvGrpSpPr>
      <p:grpSpPr>
        <a:xfrm>
          <a:off x="0" y="0"/>
          <a:ext cx="0" cy="0"/>
          <a:chOff x="0" y="0"/>
          <a:chExt cx="0" cy="0"/>
        </a:xfrm>
      </p:grpSpPr>
      <p:pic>
        <p:nvPicPr>
          <p:cNvPr id="82" name="Google Shape;82;p17"/>
          <p:cNvPicPr preferRelativeResize="0"/>
          <p:nvPr/>
        </p:nvPicPr>
        <p:blipFill>
          <a:blip r:embed="rId3">
            <a:alphaModFix/>
          </a:blip>
          <a:stretch>
            <a:fillRect/>
          </a:stretch>
        </p:blipFill>
        <p:spPr>
          <a:xfrm>
            <a:off x="3501025" y="1600775"/>
            <a:ext cx="5193701" cy="3187676"/>
          </a:xfrm>
          <a:prstGeom prst="rect">
            <a:avLst/>
          </a:prstGeom>
          <a:noFill/>
          <a:ln>
            <a:noFill/>
          </a:ln>
          <a:effectLst>
            <a:outerShdw blurRad="57150" dist="142875" dir="8040000" algn="bl" rotWithShape="0">
              <a:srgbClr val="000000">
                <a:alpha val="50000"/>
              </a:srgbClr>
            </a:outerShdw>
          </a:effectLst>
        </p:spPr>
      </p:pic>
      <p:sp>
        <p:nvSpPr>
          <p:cNvPr id="83" name="Google Shape;83;p17"/>
          <p:cNvSpPr txBox="1">
            <a:spLocks noGrp="1"/>
          </p:cNvSpPr>
          <p:nvPr>
            <p:ph type="ctrTitle"/>
          </p:nvPr>
        </p:nvSpPr>
        <p:spPr>
          <a:xfrm>
            <a:off x="958050" y="0"/>
            <a:ext cx="4575900" cy="9141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rmAutofit/>
          </a:bodyPr>
          <a:lstStyle/>
          <a:p>
            <a:pPr marL="0" lvl="0" indent="0" algn="ctr" rtl="0">
              <a:spcBef>
                <a:spcPts val="0"/>
              </a:spcBef>
              <a:spcAft>
                <a:spcPts val="0"/>
              </a:spcAft>
              <a:buNone/>
            </a:pPr>
            <a:r>
              <a:rPr lang="en" sz="3600" b="1">
                <a:solidFill>
                  <a:schemeClr val="lt1"/>
                </a:solidFill>
                <a:latin typeface="Roboto"/>
                <a:ea typeface="Roboto"/>
                <a:cs typeface="Roboto"/>
                <a:sym typeface="Roboto"/>
              </a:rPr>
              <a:t>Competitive Analysis</a:t>
            </a:r>
            <a:endParaRPr sz="3600" b="1">
              <a:solidFill>
                <a:schemeClr val="lt1"/>
              </a:solidFill>
              <a:latin typeface="Roboto"/>
              <a:ea typeface="Roboto"/>
              <a:cs typeface="Roboto"/>
              <a:sym typeface="Roboto"/>
            </a:endParaRPr>
          </a:p>
        </p:txBody>
      </p:sp>
      <p:sp>
        <p:nvSpPr>
          <p:cNvPr id="84" name="Google Shape;84;p17"/>
          <p:cNvSpPr/>
          <p:nvPr/>
        </p:nvSpPr>
        <p:spPr>
          <a:xfrm>
            <a:off x="452075" y="1366250"/>
            <a:ext cx="2752500" cy="2747700"/>
          </a:xfrm>
          <a:prstGeom prst="roundRect">
            <a:avLst>
              <a:gd name="adj" fmla="val 16667"/>
            </a:avLst>
          </a:prstGeom>
          <a:solidFill>
            <a:schemeClr val="lt1"/>
          </a:solidFill>
          <a:ln w="9525" cap="flat" cmpd="sng">
            <a:solidFill>
              <a:schemeClr val="lt1"/>
            </a:solidFill>
            <a:prstDash val="solid"/>
            <a:round/>
            <a:headEnd type="none" w="sm" len="sm"/>
            <a:tailEnd type="none" w="sm" len="sm"/>
          </a:ln>
          <a:effectLst>
            <a:outerShdw blurRad="57150" dist="209550" dir="75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7"/>
          <p:cNvSpPr txBox="1"/>
          <p:nvPr/>
        </p:nvSpPr>
        <p:spPr>
          <a:xfrm>
            <a:off x="399300" y="1520300"/>
            <a:ext cx="2717400" cy="24396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2400">
                <a:latin typeface="Roboto Medium"/>
                <a:ea typeface="Roboto Medium"/>
                <a:cs typeface="Roboto Medium"/>
                <a:sym typeface="Roboto Medium"/>
              </a:rPr>
              <a:t>      Similar Apps</a:t>
            </a:r>
            <a:endParaRPr sz="2400">
              <a:latin typeface="Roboto Medium"/>
              <a:ea typeface="Roboto Medium"/>
              <a:cs typeface="Roboto Medium"/>
              <a:sym typeface="Roboto Medium"/>
            </a:endParaRPr>
          </a:p>
          <a:p>
            <a:pPr marL="0" lvl="0" indent="0" algn="l" rtl="0">
              <a:lnSpc>
                <a:spcPct val="150000"/>
              </a:lnSpc>
              <a:spcBef>
                <a:spcPts val="0"/>
              </a:spcBef>
              <a:spcAft>
                <a:spcPts val="0"/>
              </a:spcAft>
              <a:buNone/>
            </a:pPr>
            <a:endParaRPr sz="1300">
              <a:latin typeface="Roboto Medium"/>
              <a:ea typeface="Roboto Medium"/>
              <a:cs typeface="Roboto Medium"/>
              <a:sym typeface="Roboto Medium"/>
            </a:endParaRPr>
          </a:p>
          <a:p>
            <a:pPr marL="457200" lvl="0" indent="-311150" algn="l" rtl="0">
              <a:lnSpc>
                <a:spcPct val="150000"/>
              </a:lnSpc>
              <a:spcBef>
                <a:spcPts val="0"/>
              </a:spcBef>
              <a:spcAft>
                <a:spcPts val="0"/>
              </a:spcAft>
              <a:buSzPts val="1300"/>
              <a:buFont typeface="Roboto Medium"/>
              <a:buChar char="●"/>
            </a:pPr>
            <a:r>
              <a:rPr lang="en" sz="1300">
                <a:latin typeface="Roboto Medium"/>
                <a:ea typeface="Roboto Medium"/>
                <a:cs typeface="Roboto Medium"/>
                <a:sym typeface="Roboto Medium"/>
              </a:rPr>
              <a:t>MeetUp</a:t>
            </a:r>
            <a:endParaRPr sz="1300">
              <a:latin typeface="Roboto Medium"/>
              <a:ea typeface="Roboto Medium"/>
              <a:cs typeface="Roboto Medium"/>
              <a:sym typeface="Roboto Medium"/>
            </a:endParaRPr>
          </a:p>
          <a:p>
            <a:pPr marL="457200" lvl="0" indent="-311150" algn="l" rtl="0">
              <a:lnSpc>
                <a:spcPct val="150000"/>
              </a:lnSpc>
              <a:spcBef>
                <a:spcPts val="0"/>
              </a:spcBef>
              <a:spcAft>
                <a:spcPts val="0"/>
              </a:spcAft>
              <a:buSzPts val="1300"/>
              <a:buFont typeface="Roboto Medium"/>
              <a:buChar char="●"/>
            </a:pPr>
            <a:r>
              <a:rPr lang="en" sz="1300">
                <a:latin typeface="Roboto Medium"/>
                <a:ea typeface="Roboto Medium"/>
                <a:cs typeface="Roboto Medium"/>
                <a:sym typeface="Roboto Medium"/>
              </a:rPr>
              <a:t>LMK</a:t>
            </a:r>
            <a:endParaRPr sz="1300">
              <a:latin typeface="Roboto Medium"/>
              <a:ea typeface="Roboto Medium"/>
              <a:cs typeface="Roboto Medium"/>
              <a:sym typeface="Roboto Medium"/>
            </a:endParaRPr>
          </a:p>
          <a:p>
            <a:pPr marL="457200" lvl="0" indent="-311150" algn="l" rtl="0">
              <a:lnSpc>
                <a:spcPct val="150000"/>
              </a:lnSpc>
              <a:spcBef>
                <a:spcPts val="0"/>
              </a:spcBef>
              <a:spcAft>
                <a:spcPts val="0"/>
              </a:spcAft>
              <a:buSzPts val="1300"/>
              <a:buFont typeface="Roboto Medium"/>
              <a:buChar char="●"/>
            </a:pPr>
            <a:r>
              <a:rPr lang="en" sz="1300">
                <a:latin typeface="Roboto Medium"/>
                <a:ea typeface="Roboto Medium"/>
                <a:cs typeface="Roboto Medium"/>
                <a:sym typeface="Roboto Medium"/>
              </a:rPr>
              <a:t>Nextdoor</a:t>
            </a:r>
            <a:endParaRPr sz="1300">
              <a:latin typeface="Roboto Medium"/>
              <a:ea typeface="Roboto Medium"/>
              <a:cs typeface="Roboto Medium"/>
              <a:sym typeface="Roboto Medium"/>
            </a:endParaRPr>
          </a:p>
          <a:p>
            <a:pPr marL="457200" lvl="0" indent="-311150" algn="l" rtl="0">
              <a:lnSpc>
                <a:spcPct val="150000"/>
              </a:lnSpc>
              <a:spcBef>
                <a:spcPts val="0"/>
              </a:spcBef>
              <a:spcAft>
                <a:spcPts val="0"/>
              </a:spcAft>
              <a:buSzPts val="1300"/>
              <a:buFont typeface="Roboto Medium"/>
              <a:buChar char="●"/>
            </a:pPr>
            <a:r>
              <a:rPr lang="en" sz="1300">
                <a:latin typeface="Roboto Medium"/>
                <a:ea typeface="Roboto Medium"/>
                <a:cs typeface="Roboto Medium"/>
                <a:sym typeface="Roboto Medium"/>
              </a:rPr>
              <a:t>Wink</a:t>
            </a:r>
            <a:endParaRPr sz="1300">
              <a:latin typeface="Roboto Medium"/>
              <a:ea typeface="Roboto Medium"/>
              <a:cs typeface="Roboto Medium"/>
              <a:sym typeface="Roboto Medium"/>
            </a:endParaRPr>
          </a:p>
          <a:p>
            <a:pPr marL="457200" lvl="0" indent="-311150" algn="l" rtl="0">
              <a:lnSpc>
                <a:spcPct val="150000"/>
              </a:lnSpc>
              <a:spcBef>
                <a:spcPts val="0"/>
              </a:spcBef>
              <a:spcAft>
                <a:spcPts val="0"/>
              </a:spcAft>
              <a:buSzPts val="1300"/>
              <a:buFont typeface="Roboto Medium"/>
              <a:buChar char="●"/>
            </a:pPr>
            <a:r>
              <a:rPr lang="en" sz="1300">
                <a:latin typeface="Roboto Medium"/>
                <a:ea typeface="Roboto Medium"/>
                <a:cs typeface="Roboto Medium"/>
                <a:sym typeface="Roboto Medium"/>
              </a:rPr>
              <a:t>Hinge</a:t>
            </a:r>
            <a:endParaRPr sz="1300">
              <a:latin typeface="Roboto Medium"/>
              <a:ea typeface="Roboto Medium"/>
              <a:cs typeface="Roboto Medium"/>
              <a:sym typeface="Roboto Medium"/>
            </a:endParaRPr>
          </a:p>
        </p:txBody>
      </p:sp>
      <p:pic>
        <p:nvPicPr>
          <p:cNvPr id="86" name="Google Shape;86;p17"/>
          <p:cNvPicPr preferRelativeResize="0"/>
          <p:nvPr/>
        </p:nvPicPr>
        <p:blipFill>
          <a:blip r:embed="rId4">
            <a:alphaModFix/>
          </a:blip>
          <a:stretch>
            <a:fillRect/>
          </a:stretch>
        </p:blipFill>
        <p:spPr>
          <a:xfrm>
            <a:off x="6910450" y="128350"/>
            <a:ext cx="1674875" cy="1674875"/>
          </a:xfrm>
          <a:prstGeom prst="rect">
            <a:avLst/>
          </a:prstGeom>
          <a:noFill/>
          <a:ln>
            <a:noFill/>
          </a:ln>
          <a:effectLst>
            <a:outerShdw blurRad="57150" dist="209550" dir="9120000" algn="bl" rotWithShape="0">
              <a:srgbClr val="000000">
                <a:alpha val="50000"/>
              </a:srgbClr>
            </a:outerShdw>
          </a:effectLst>
        </p:spPr>
      </p:pic>
      <p:pic>
        <p:nvPicPr>
          <p:cNvPr id="87" name="Google Shape;87;p17"/>
          <p:cNvPicPr preferRelativeResize="0"/>
          <p:nvPr/>
        </p:nvPicPr>
        <p:blipFill>
          <a:blip r:embed="rId5">
            <a:alphaModFix/>
          </a:blip>
          <a:stretch>
            <a:fillRect/>
          </a:stretch>
        </p:blipFill>
        <p:spPr>
          <a:xfrm>
            <a:off x="5324838" y="713375"/>
            <a:ext cx="608451" cy="608451"/>
          </a:xfrm>
          <a:prstGeom prst="rect">
            <a:avLst/>
          </a:prstGeom>
          <a:noFill/>
          <a:ln>
            <a:noFill/>
          </a:ln>
          <a:effectLst>
            <a:outerShdw blurRad="57150" dist="114300" dir="6840000" algn="bl" rotWithShape="0">
              <a:srgbClr val="000000">
                <a:alpha val="50000"/>
              </a:srgbClr>
            </a:outerShdw>
          </a:effectLst>
        </p:spPr>
      </p:pic>
      <p:pic>
        <p:nvPicPr>
          <p:cNvPr id="88" name="Google Shape;88;p17"/>
          <p:cNvPicPr preferRelativeResize="0"/>
          <p:nvPr/>
        </p:nvPicPr>
        <p:blipFill>
          <a:blip r:embed="rId6">
            <a:alphaModFix/>
          </a:blip>
          <a:stretch>
            <a:fillRect/>
          </a:stretch>
        </p:blipFill>
        <p:spPr>
          <a:xfrm>
            <a:off x="8347273" y="251175"/>
            <a:ext cx="608451" cy="608471"/>
          </a:xfrm>
          <a:prstGeom prst="rect">
            <a:avLst/>
          </a:prstGeom>
          <a:noFill/>
          <a:ln>
            <a:noFill/>
          </a:ln>
          <a:effectLst>
            <a:outerShdw blurRad="57150" dist="200025" dir="7680000" algn="bl" rotWithShape="0">
              <a:srgbClr val="000000">
                <a:alpha val="50000"/>
              </a:srgbClr>
            </a:outerShdw>
          </a:effectLst>
        </p:spPr>
      </p:pic>
      <p:pic>
        <p:nvPicPr>
          <p:cNvPr id="89" name="Google Shape;89;p17"/>
          <p:cNvPicPr preferRelativeResize="0"/>
          <p:nvPr/>
        </p:nvPicPr>
        <p:blipFill>
          <a:blip r:embed="rId7">
            <a:alphaModFix/>
          </a:blip>
          <a:stretch>
            <a:fillRect/>
          </a:stretch>
        </p:blipFill>
        <p:spPr>
          <a:xfrm>
            <a:off x="6387750" y="614237"/>
            <a:ext cx="608451" cy="608451"/>
          </a:xfrm>
          <a:prstGeom prst="rect">
            <a:avLst/>
          </a:prstGeom>
          <a:noFill/>
          <a:ln>
            <a:noFill/>
          </a:ln>
          <a:effectLst>
            <a:outerShdw blurRad="57150" dist="180975" dir="7500000" algn="bl" rotWithShape="0">
              <a:srgbClr val="000000">
                <a:alpha val="50000"/>
              </a:srgbClr>
            </a:outerShdw>
          </a:effectLst>
        </p:spPr>
      </p:pic>
      <p:pic>
        <p:nvPicPr>
          <p:cNvPr id="90" name="Google Shape;90;p17"/>
          <p:cNvPicPr preferRelativeResize="0"/>
          <p:nvPr/>
        </p:nvPicPr>
        <p:blipFill>
          <a:blip r:embed="rId8">
            <a:alphaModFix/>
          </a:blip>
          <a:stretch>
            <a:fillRect/>
          </a:stretch>
        </p:blipFill>
        <p:spPr>
          <a:xfrm>
            <a:off x="4036375" y="859650"/>
            <a:ext cx="608451" cy="608451"/>
          </a:xfrm>
          <a:prstGeom prst="rect">
            <a:avLst/>
          </a:prstGeom>
          <a:noFill/>
          <a:ln>
            <a:noFill/>
          </a:ln>
          <a:effectLst>
            <a:outerShdw blurRad="57150" dist="123825" dir="7800000" algn="bl" rotWithShape="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94"/>
        <p:cNvGrpSpPr/>
        <p:nvPr/>
      </p:nvGrpSpPr>
      <p:grpSpPr>
        <a:xfrm>
          <a:off x="0" y="0"/>
          <a:ext cx="0" cy="0"/>
          <a:chOff x="0" y="0"/>
          <a:chExt cx="0" cy="0"/>
        </a:xfrm>
      </p:grpSpPr>
      <p:sp>
        <p:nvSpPr>
          <p:cNvPr id="95" name="Google Shape;95;p18"/>
          <p:cNvSpPr/>
          <p:nvPr/>
        </p:nvSpPr>
        <p:spPr>
          <a:xfrm>
            <a:off x="482325" y="463275"/>
            <a:ext cx="8229600" cy="4104000"/>
          </a:xfrm>
          <a:prstGeom prst="roundRect">
            <a:avLst>
              <a:gd name="adj" fmla="val 16667"/>
            </a:avLst>
          </a:prstGeom>
          <a:solidFill>
            <a:schemeClr val="lt1"/>
          </a:solidFill>
          <a:ln w="9525" cap="flat" cmpd="sng">
            <a:solidFill>
              <a:schemeClr val="dk2"/>
            </a:solidFill>
            <a:prstDash val="solid"/>
            <a:round/>
            <a:headEnd type="none" w="sm" len="sm"/>
            <a:tailEnd type="none" w="sm" len="sm"/>
          </a:ln>
          <a:effectLst>
            <a:outerShdw blurRad="57150" dist="180975" dir="76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8"/>
          <p:cNvSpPr txBox="1">
            <a:spLocks noGrp="1"/>
          </p:cNvSpPr>
          <p:nvPr>
            <p:ph type="ctrTitle"/>
          </p:nvPr>
        </p:nvSpPr>
        <p:spPr>
          <a:xfrm>
            <a:off x="311700" y="463275"/>
            <a:ext cx="8520600" cy="912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SzPts val="990"/>
              <a:buNone/>
            </a:pPr>
            <a:r>
              <a:rPr lang="en" sz="3600" b="1">
                <a:latin typeface="Roboto"/>
                <a:ea typeface="Roboto"/>
                <a:cs typeface="Roboto"/>
                <a:sym typeface="Roboto"/>
              </a:rPr>
              <a:t>Competitive Analysis  |  </a:t>
            </a:r>
            <a:r>
              <a:rPr lang="en" sz="3600" b="1">
                <a:solidFill>
                  <a:srgbClr val="CD1940"/>
                </a:solidFill>
                <a:latin typeface="Roboto"/>
                <a:ea typeface="Roboto"/>
                <a:cs typeface="Roboto"/>
                <a:sym typeface="Roboto"/>
              </a:rPr>
              <a:t>MeetUp</a:t>
            </a:r>
            <a:endParaRPr sz="3600" b="1">
              <a:solidFill>
                <a:srgbClr val="CD1940"/>
              </a:solidFill>
              <a:latin typeface="Roboto"/>
              <a:ea typeface="Roboto"/>
              <a:cs typeface="Roboto"/>
              <a:sym typeface="Roboto"/>
            </a:endParaRPr>
          </a:p>
        </p:txBody>
      </p:sp>
      <p:cxnSp>
        <p:nvCxnSpPr>
          <p:cNvPr id="97" name="Google Shape;97;p18"/>
          <p:cNvCxnSpPr/>
          <p:nvPr/>
        </p:nvCxnSpPr>
        <p:spPr>
          <a:xfrm rot="10800000" flipH="1">
            <a:off x="753450" y="3331725"/>
            <a:ext cx="7637100" cy="10500"/>
          </a:xfrm>
          <a:prstGeom prst="straightConnector1">
            <a:avLst/>
          </a:prstGeom>
          <a:noFill/>
          <a:ln w="28575" cap="flat" cmpd="sng">
            <a:solidFill>
              <a:schemeClr val="dk1"/>
            </a:solidFill>
            <a:prstDash val="solid"/>
            <a:round/>
            <a:headEnd type="none" w="med" len="med"/>
            <a:tailEnd type="none" w="med" len="med"/>
          </a:ln>
        </p:spPr>
      </p:cxnSp>
      <p:pic>
        <p:nvPicPr>
          <p:cNvPr id="98" name="Google Shape;98;p18"/>
          <p:cNvPicPr preferRelativeResize="0"/>
          <p:nvPr/>
        </p:nvPicPr>
        <p:blipFill>
          <a:blip r:embed="rId3">
            <a:alphaModFix/>
          </a:blip>
          <a:stretch>
            <a:fillRect/>
          </a:stretch>
        </p:blipFill>
        <p:spPr>
          <a:xfrm>
            <a:off x="1239027" y="1626777"/>
            <a:ext cx="1125999" cy="2001823"/>
          </a:xfrm>
          <a:prstGeom prst="rect">
            <a:avLst/>
          </a:prstGeom>
          <a:noFill/>
          <a:ln>
            <a:noFill/>
          </a:ln>
          <a:effectLst>
            <a:outerShdw blurRad="57150" dist="76200" dir="19560000" algn="bl" rotWithShape="0">
              <a:srgbClr val="000000">
                <a:alpha val="50000"/>
              </a:srgbClr>
            </a:outerShdw>
          </a:effectLst>
        </p:spPr>
      </p:pic>
      <p:pic>
        <p:nvPicPr>
          <p:cNvPr id="99" name="Google Shape;99;p18"/>
          <p:cNvPicPr preferRelativeResize="0"/>
          <p:nvPr/>
        </p:nvPicPr>
        <p:blipFill>
          <a:blip r:embed="rId4">
            <a:alphaModFix/>
          </a:blip>
          <a:stretch>
            <a:fillRect/>
          </a:stretch>
        </p:blipFill>
        <p:spPr>
          <a:xfrm>
            <a:off x="3040600" y="1626794"/>
            <a:ext cx="1125999" cy="2001782"/>
          </a:xfrm>
          <a:prstGeom prst="rect">
            <a:avLst/>
          </a:prstGeom>
          <a:noFill/>
          <a:ln>
            <a:noFill/>
          </a:ln>
          <a:effectLst>
            <a:outerShdw blurRad="57150" dist="85725" dir="19080000" algn="bl" rotWithShape="0">
              <a:srgbClr val="000000">
                <a:alpha val="47000"/>
              </a:srgbClr>
            </a:outerShdw>
          </a:effectLst>
        </p:spPr>
      </p:pic>
      <p:pic>
        <p:nvPicPr>
          <p:cNvPr id="100" name="Google Shape;100;p18"/>
          <p:cNvPicPr preferRelativeResize="0"/>
          <p:nvPr/>
        </p:nvPicPr>
        <p:blipFill>
          <a:blip r:embed="rId5">
            <a:alphaModFix/>
          </a:blip>
          <a:stretch>
            <a:fillRect/>
          </a:stretch>
        </p:blipFill>
        <p:spPr>
          <a:xfrm>
            <a:off x="4821300" y="1595564"/>
            <a:ext cx="1125999" cy="2001787"/>
          </a:xfrm>
          <a:prstGeom prst="rect">
            <a:avLst/>
          </a:prstGeom>
          <a:noFill/>
          <a:ln>
            <a:noFill/>
          </a:ln>
          <a:effectLst>
            <a:outerShdw blurRad="57150" dist="95250" dir="18900000" algn="bl" rotWithShape="0">
              <a:srgbClr val="000000">
                <a:alpha val="50000"/>
              </a:srgbClr>
            </a:outerShdw>
          </a:effectLst>
        </p:spPr>
      </p:pic>
      <p:pic>
        <p:nvPicPr>
          <p:cNvPr id="101" name="Google Shape;101;p18"/>
          <p:cNvPicPr preferRelativeResize="0"/>
          <p:nvPr/>
        </p:nvPicPr>
        <p:blipFill>
          <a:blip r:embed="rId6">
            <a:alphaModFix/>
          </a:blip>
          <a:stretch>
            <a:fillRect/>
          </a:stretch>
        </p:blipFill>
        <p:spPr>
          <a:xfrm>
            <a:off x="6631282" y="1595573"/>
            <a:ext cx="1096718" cy="1949727"/>
          </a:xfrm>
          <a:prstGeom prst="rect">
            <a:avLst/>
          </a:prstGeom>
          <a:noFill/>
          <a:ln>
            <a:noFill/>
          </a:ln>
          <a:effectLst>
            <a:outerShdw blurRad="57150" dist="85725" dir="18900000" algn="bl" rotWithShape="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105"/>
        <p:cNvGrpSpPr/>
        <p:nvPr/>
      </p:nvGrpSpPr>
      <p:grpSpPr>
        <a:xfrm>
          <a:off x="0" y="0"/>
          <a:ext cx="0" cy="0"/>
          <a:chOff x="0" y="0"/>
          <a:chExt cx="0" cy="0"/>
        </a:xfrm>
      </p:grpSpPr>
      <p:sp>
        <p:nvSpPr>
          <p:cNvPr id="106" name="Google Shape;106;p19"/>
          <p:cNvSpPr/>
          <p:nvPr/>
        </p:nvSpPr>
        <p:spPr>
          <a:xfrm>
            <a:off x="466725" y="463275"/>
            <a:ext cx="8229600" cy="4104000"/>
          </a:xfrm>
          <a:prstGeom prst="roundRect">
            <a:avLst>
              <a:gd name="adj" fmla="val 16667"/>
            </a:avLst>
          </a:prstGeom>
          <a:solidFill>
            <a:schemeClr val="lt1"/>
          </a:solidFill>
          <a:ln w="9525" cap="flat" cmpd="sng">
            <a:solidFill>
              <a:schemeClr val="dk2"/>
            </a:solidFill>
            <a:prstDash val="solid"/>
            <a:round/>
            <a:headEnd type="none" w="sm" len="sm"/>
            <a:tailEnd type="none" w="sm" len="sm"/>
          </a:ln>
          <a:effectLst>
            <a:outerShdw blurRad="57150" dist="171450" dir="73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9"/>
          <p:cNvSpPr txBox="1">
            <a:spLocks noGrp="1"/>
          </p:cNvSpPr>
          <p:nvPr>
            <p:ph type="ctrTitle"/>
          </p:nvPr>
        </p:nvSpPr>
        <p:spPr>
          <a:xfrm>
            <a:off x="311700" y="463275"/>
            <a:ext cx="8520600" cy="912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SzPts val="990"/>
              <a:buNone/>
            </a:pPr>
            <a:r>
              <a:rPr lang="en" sz="3600" b="1">
                <a:latin typeface="Roboto"/>
                <a:ea typeface="Roboto"/>
                <a:cs typeface="Roboto"/>
                <a:sym typeface="Roboto"/>
              </a:rPr>
              <a:t>Competitive Analysis  |  </a:t>
            </a:r>
            <a:r>
              <a:rPr lang="en" sz="3600" b="1">
                <a:solidFill>
                  <a:srgbClr val="CD1940"/>
                </a:solidFill>
                <a:latin typeface="Roboto"/>
                <a:ea typeface="Roboto"/>
                <a:cs typeface="Roboto"/>
                <a:sym typeface="Roboto"/>
              </a:rPr>
              <a:t>MeetUp</a:t>
            </a:r>
            <a:endParaRPr sz="3600" b="1">
              <a:solidFill>
                <a:srgbClr val="CD1940"/>
              </a:solidFill>
              <a:latin typeface="Roboto"/>
              <a:ea typeface="Roboto"/>
              <a:cs typeface="Roboto"/>
              <a:sym typeface="Roboto"/>
            </a:endParaRPr>
          </a:p>
        </p:txBody>
      </p:sp>
      <p:sp>
        <p:nvSpPr>
          <p:cNvPr id="108" name="Google Shape;108;p19"/>
          <p:cNvSpPr txBox="1"/>
          <p:nvPr/>
        </p:nvSpPr>
        <p:spPr>
          <a:xfrm>
            <a:off x="943000" y="1376175"/>
            <a:ext cx="3205200" cy="28629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The most similar to our idea</a:t>
            </a:r>
            <a:endParaRPr sz="1200">
              <a:latin typeface="Roboto Medium"/>
              <a:ea typeface="Roboto Medium"/>
              <a:cs typeface="Roboto Medium"/>
              <a:sym typeface="Roboto Medium"/>
            </a:endParaRPr>
          </a:p>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Is based around making and joining groups that host events.</a:t>
            </a:r>
            <a:endParaRPr sz="1200">
              <a:latin typeface="Roboto Medium"/>
              <a:ea typeface="Roboto Medium"/>
              <a:cs typeface="Roboto Medium"/>
              <a:sym typeface="Roboto Medium"/>
            </a:endParaRPr>
          </a:p>
          <a:p>
            <a:pPr marL="914400" lvl="1"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This can be an intimidating aspect to someone who is just trying it out for the first time.</a:t>
            </a:r>
            <a:endParaRPr sz="1200">
              <a:latin typeface="Roboto Medium"/>
              <a:ea typeface="Roboto Medium"/>
              <a:cs typeface="Roboto Medium"/>
              <a:sym typeface="Roboto Medium"/>
            </a:endParaRPr>
          </a:p>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The UI is clustered and hard to navigate.</a:t>
            </a:r>
            <a:endParaRPr sz="1200">
              <a:latin typeface="Roboto Medium"/>
              <a:ea typeface="Roboto Medium"/>
              <a:cs typeface="Roboto Medium"/>
              <a:sym typeface="Roboto Medium"/>
            </a:endParaRPr>
          </a:p>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Uses adds on the free version.</a:t>
            </a:r>
            <a:endParaRPr sz="1200">
              <a:latin typeface="Roboto Medium"/>
              <a:ea typeface="Roboto Medium"/>
              <a:cs typeface="Roboto Medium"/>
              <a:sym typeface="Roboto Medium"/>
            </a:endParaRPr>
          </a:p>
          <a:p>
            <a:pPr marL="914400" lvl="1"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Adds to clutter, annoys user.</a:t>
            </a:r>
            <a:endParaRPr sz="1200">
              <a:latin typeface="Roboto Medium"/>
              <a:ea typeface="Roboto Medium"/>
              <a:cs typeface="Roboto Medium"/>
              <a:sym typeface="Roboto Medium"/>
            </a:endParaRPr>
          </a:p>
        </p:txBody>
      </p:sp>
      <p:pic>
        <p:nvPicPr>
          <p:cNvPr id="109" name="Google Shape;109;p19"/>
          <p:cNvPicPr preferRelativeResize="0"/>
          <p:nvPr/>
        </p:nvPicPr>
        <p:blipFill rotWithShape="1">
          <a:blip r:embed="rId3">
            <a:alphaModFix/>
          </a:blip>
          <a:srcRect t="22823" b="29607"/>
          <a:stretch/>
        </p:blipFill>
        <p:spPr>
          <a:xfrm>
            <a:off x="4901250" y="1403027"/>
            <a:ext cx="3001401" cy="2538301"/>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113"/>
        <p:cNvGrpSpPr/>
        <p:nvPr/>
      </p:nvGrpSpPr>
      <p:grpSpPr>
        <a:xfrm>
          <a:off x="0" y="0"/>
          <a:ext cx="0" cy="0"/>
          <a:chOff x="0" y="0"/>
          <a:chExt cx="0" cy="0"/>
        </a:xfrm>
      </p:grpSpPr>
      <p:sp>
        <p:nvSpPr>
          <p:cNvPr id="114" name="Google Shape;114;p20"/>
          <p:cNvSpPr/>
          <p:nvPr/>
        </p:nvSpPr>
        <p:spPr>
          <a:xfrm>
            <a:off x="466725" y="463275"/>
            <a:ext cx="8229600" cy="4104000"/>
          </a:xfrm>
          <a:prstGeom prst="roundRect">
            <a:avLst>
              <a:gd name="adj" fmla="val 16667"/>
            </a:avLst>
          </a:prstGeom>
          <a:solidFill>
            <a:schemeClr val="lt1"/>
          </a:solidFill>
          <a:ln w="9525" cap="flat" cmpd="sng">
            <a:solidFill>
              <a:schemeClr val="dk2"/>
            </a:solidFill>
            <a:prstDash val="solid"/>
            <a:round/>
            <a:headEnd type="none" w="sm" len="sm"/>
            <a:tailEnd type="none" w="sm" len="sm"/>
          </a:ln>
          <a:effectLst>
            <a:outerShdw blurRad="71438" dist="200025" dir="7380000" algn="bl" rotWithShape="0">
              <a:srgbClr val="000000">
                <a:alpha val="52999"/>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txBox="1">
            <a:spLocks noGrp="1"/>
          </p:cNvSpPr>
          <p:nvPr>
            <p:ph type="ctrTitle"/>
          </p:nvPr>
        </p:nvSpPr>
        <p:spPr>
          <a:xfrm>
            <a:off x="311700" y="463275"/>
            <a:ext cx="8520600" cy="912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SzPts val="990"/>
              <a:buNone/>
            </a:pPr>
            <a:r>
              <a:rPr lang="en" sz="3600" b="1">
                <a:latin typeface="Roboto"/>
                <a:ea typeface="Roboto"/>
                <a:cs typeface="Roboto"/>
                <a:sym typeface="Roboto"/>
              </a:rPr>
              <a:t>Competitive Analysis  |  </a:t>
            </a:r>
            <a:r>
              <a:rPr lang="en" sz="3600" b="1">
                <a:solidFill>
                  <a:srgbClr val="CD1940"/>
                </a:solidFill>
                <a:latin typeface="Roboto"/>
                <a:ea typeface="Roboto"/>
                <a:cs typeface="Roboto"/>
                <a:sym typeface="Roboto"/>
              </a:rPr>
              <a:t>MeetUp</a:t>
            </a:r>
            <a:endParaRPr sz="3600" b="1">
              <a:solidFill>
                <a:srgbClr val="CD1940"/>
              </a:solidFill>
              <a:latin typeface="Roboto"/>
              <a:ea typeface="Roboto"/>
              <a:cs typeface="Roboto"/>
              <a:sym typeface="Roboto"/>
            </a:endParaRPr>
          </a:p>
        </p:txBody>
      </p:sp>
      <p:sp>
        <p:nvSpPr>
          <p:cNvPr id="116" name="Google Shape;116;p20"/>
          <p:cNvSpPr txBox="1"/>
          <p:nvPr/>
        </p:nvSpPr>
        <p:spPr>
          <a:xfrm>
            <a:off x="907550" y="1376175"/>
            <a:ext cx="3205200" cy="12006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Frustrations from a bombardment of notifications for events they don’t want to join or events and groups they have joined.</a:t>
            </a:r>
            <a:endParaRPr sz="1200">
              <a:latin typeface="Roboto Medium"/>
              <a:ea typeface="Roboto Medium"/>
              <a:cs typeface="Roboto Medium"/>
              <a:sym typeface="Roboto Medium"/>
            </a:endParaRPr>
          </a:p>
        </p:txBody>
      </p:sp>
      <p:pic>
        <p:nvPicPr>
          <p:cNvPr id="117" name="Google Shape;117;p20"/>
          <p:cNvPicPr preferRelativeResize="0"/>
          <p:nvPr/>
        </p:nvPicPr>
        <p:blipFill rotWithShape="1">
          <a:blip r:embed="rId3">
            <a:alphaModFix/>
          </a:blip>
          <a:srcRect l="5310" t="11593" r="6908" b="8947"/>
          <a:stretch/>
        </p:blipFill>
        <p:spPr>
          <a:xfrm>
            <a:off x="4237675" y="1318900"/>
            <a:ext cx="1853326" cy="690600"/>
          </a:xfrm>
          <a:prstGeom prst="rect">
            <a:avLst/>
          </a:prstGeom>
          <a:noFill/>
          <a:ln>
            <a:noFill/>
          </a:ln>
          <a:effectLst>
            <a:outerShdw blurRad="57150" dist="19050" dir="5400000" algn="bl" rotWithShape="0">
              <a:srgbClr val="000000">
                <a:alpha val="50000"/>
              </a:srgbClr>
            </a:outerShdw>
          </a:effectLst>
        </p:spPr>
      </p:pic>
      <p:pic>
        <p:nvPicPr>
          <p:cNvPr id="118" name="Google Shape;118;p20"/>
          <p:cNvPicPr preferRelativeResize="0"/>
          <p:nvPr/>
        </p:nvPicPr>
        <p:blipFill>
          <a:blip r:embed="rId4">
            <a:alphaModFix/>
          </a:blip>
          <a:stretch>
            <a:fillRect/>
          </a:stretch>
        </p:blipFill>
        <p:spPr>
          <a:xfrm>
            <a:off x="6387874" y="1318895"/>
            <a:ext cx="1853326" cy="1447429"/>
          </a:xfrm>
          <a:prstGeom prst="rect">
            <a:avLst/>
          </a:prstGeom>
          <a:noFill/>
          <a:ln>
            <a:noFill/>
          </a:ln>
          <a:effectLst>
            <a:outerShdw blurRad="57150" dist="19050" dir="5400000" algn="bl" rotWithShape="0">
              <a:srgbClr val="000000">
                <a:alpha val="50000"/>
              </a:srgbClr>
            </a:outerShdw>
          </a:effectLst>
        </p:spPr>
      </p:pic>
      <p:pic>
        <p:nvPicPr>
          <p:cNvPr id="119" name="Google Shape;119;p20"/>
          <p:cNvPicPr preferRelativeResize="0"/>
          <p:nvPr/>
        </p:nvPicPr>
        <p:blipFill rotWithShape="1">
          <a:blip r:embed="rId5">
            <a:alphaModFix/>
          </a:blip>
          <a:srcRect l="6294" t="8960" r="7949" b="9132"/>
          <a:stretch/>
        </p:blipFill>
        <p:spPr>
          <a:xfrm>
            <a:off x="4237675" y="2082400"/>
            <a:ext cx="1624251" cy="728825"/>
          </a:xfrm>
          <a:prstGeom prst="rect">
            <a:avLst/>
          </a:prstGeom>
          <a:noFill/>
          <a:ln>
            <a:noFill/>
          </a:ln>
          <a:effectLst>
            <a:outerShdw blurRad="57150" dist="19050" dir="5400000" algn="bl" rotWithShape="0">
              <a:srgbClr val="000000">
                <a:alpha val="50000"/>
              </a:srgbClr>
            </a:outerShdw>
          </a:effectLst>
        </p:spPr>
      </p:pic>
      <p:cxnSp>
        <p:nvCxnSpPr>
          <p:cNvPr id="120" name="Google Shape;120;p20"/>
          <p:cNvCxnSpPr/>
          <p:nvPr/>
        </p:nvCxnSpPr>
        <p:spPr>
          <a:xfrm>
            <a:off x="4149150" y="3035075"/>
            <a:ext cx="4451100" cy="15600"/>
          </a:xfrm>
          <a:prstGeom prst="straightConnector1">
            <a:avLst/>
          </a:prstGeom>
          <a:noFill/>
          <a:ln w="28575" cap="flat" cmpd="sng">
            <a:solidFill>
              <a:schemeClr val="dk1"/>
            </a:solidFill>
            <a:prstDash val="solid"/>
            <a:round/>
            <a:headEnd type="none" w="med" len="med"/>
            <a:tailEnd type="none" w="med" len="med"/>
          </a:ln>
        </p:spPr>
      </p:cxnSp>
      <p:pic>
        <p:nvPicPr>
          <p:cNvPr id="121" name="Google Shape;121;p20"/>
          <p:cNvPicPr preferRelativeResize="0"/>
          <p:nvPr/>
        </p:nvPicPr>
        <p:blipFill rotWithShape="1">
          <a:blip r:embed="rId6">
            <a:alphaModFix/>
          </a:blip>
          <a:srcRect l="3861" t="6924" r="5493"/>
          <a:stretch/>
        </p:blipFill>
        <p:spPr>
          <a:xfrm>
            <a:off x="4237675" y="3274525"/>
            <a:ext cx="1832499" cy="1076750"/>
          </a:xfrm>
          <a:prstGeom prst="rect">
            <a:avLst/>
          </a:prstGeom>
          <a:noFill/>
          <a:ln>
            <a:noFill/>
          </a:ln>
          <a:effectLst>
            <a:outerShdw blurRad="57150" dist="19050" dir="5400000" algn="bl" rotWithShape="0">
              <a:srgbClr val="000000">
                <a:alpha val="50000"/>
              </a:srgbClr>
            </a:outerShdw>
          </a:effectLst>
        </p:spPr>
      </p:pic>
      <p:pic>
        <p:nvPicPr>
          <p:cNvPr id="122" name="Google Shape;122;p20"/>
          <p:cNvPicPr preferRelativeResize="0"/>
          <p:nvPr/>
        </p:nvPicPr>
        <p:blipFill rotWithShape="1">
          <a:blip r:embed="rId7">
            <a:alphaModFix/>
          </a:blip>
          <a:srcRect l="5604" t="-11590" r="5852" b="11590"/>
          <a:stretch/>
        </p:blipFill>
        <p:spPr>
          <a:xfrm>
            <a:off x="6387875" y="3175625"/>
            <a:ext cx="1993875" cy="750450"/>
          </a:xfrm>
          <a:prstGeom prst="rect">
            <a:avLst/>
          </a:prstGeom>
          <a:noFill/>
          <a:ln>
            <a:noFill/>
          </a:ln>
          <a:effectLst>
            <a:outerShdw blurRad="57150" dist="19050" dir="5400000" algn="bl" rotWithShape="0">
              <a:srgbClr val="000000">
                <a:alpha val="50000"/>
              </a:srgbClr>
            </a:outerShdw>
          </a:effectLst>
        </p:spPr>
      </p:pic>
      <p:sp>
        <p:nvSpPr>
          <p:cNvPr id="123" name="Google Shape;123;p20"/>
          <p:cNvSpPr txBox="1"/>
          <p:nvPr/>
        </p:nvSpPr>
        <p:spPr>
          <a:xfrm>
            <a:off x="907550" y="2990850"/>
            <a:ext cx="3205200" cy="14775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It does have its fair share of positive reviews for improving social lives.</a:t>
            </a:r>
            <a:endParaRPr sz="1200">
              <a:latin typeface="Roboto Medium"/>
              <a:ea typeface="Roboto Medium"/>
              <a:cs typeface="Roboto Medium"/>
              <a:sym typeface="Roboto Medium"/>
            </a:endParaRPr>
          </a:p>
          <a:p>
            <a:pPr marL="457200" lvl="0" indent="-304800" algn="l" rtl="0">
              <a:lnSpc>
                <a:spcPct val="150000"/>
              </a:lnSpc>
              <a:spcBef>
                <a:spcPts val="0"/>
              </a:spcBef>
              <a:spcAft>
                <a:spcPts val="0"/>
              </a:spcAft>
              <a:buSzPts val="1200"/>
              <a:buFont typeface="Roboto Medium"/>
              <a:buChar char="●"/>
            </a:pPr>
            <a:r>
              <a:rPr lang="en" sz="1200">
                <a:latin typeface="Roboto Medium"/>
                <a:ea typeface="Roboto Medium"/>
                <a:cs typeface="Roboto Medium"/>
                <a:sym typeface="Roboto Medium"/>
              </a:rPr>
              <a:t>A lot of poor reviews that acknowledge that it is a good concept.</a:t>
            </a:r>
            <a:endParaRPr sz="1200">
              <a:latin typeface="Roboto Medium"/>
              <a:ea typeface="Roboto Medium"/>
              <a:cs typeface="Roboto Medium"/>
              <a:sym typeface="Robot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351C75"/>
            </a:gs>
            <a:gs pos="50000">
              <a:srgbClr val="472798"/>
            </a:gs>
            <a:gs pos="100000">
              <a:srgbClr val="434343"/>
            </a:gs>
          </a:gsLst>
          <a:path path="circle">
            <a:fillToRect l="50000" t="50000" r="50000" b="50000"/>
          </a:path>
          <a:tileRect/>
        </a:gradFill>
        <a:effectLst/>
      </p:bgPr>
    </p:bg>
    <p:spTree>
      <p:nvGrpSpPr>
        <p:cNvPr id="1" name="Shape 127"/>
        <p:cNvGrpSpPr/>
        <p:nvPr/>
      </p:nvGrpSpPr>
      <p:grpSpPr>
        <a:xfrm>
          <a:off x="0" y="0"/>
          <a:ext cx="0" cy="0"/>
          <a:chOff x="0" y="0"/>
          <a:chExt cx="0" cy="0"/>
        </a:xfrm>
      </p:grpSpPr>
      <p:sp>
        <p:nvSpPr>
          <p:cNvPr id="128" name="Google Shape;128;p21"/>
          <p:cNvSpPr/>
          <p:nvPr/>
        </p:nvSpPr>
        <p:spPr>
          <a:xfrm>
            <a:off x="466725" y="463275"/>
            <a:ext cx="8229600" cy="4104000"/>
          </a:xfrm>
          <a:prstGeom prst="roundRect">
            <a:avLst>
              <a:gd name="adj" fmla="val 16667"/>
            </a:avLst>
          </a:prstGeom>
          <a:solidFill>
            <a:schemeClr val="lt1"/>
          </a:solidFill>
          <a:ln w="9525" cap="flat" cmpd="sng">
            <a:solidFill>
              <a:schemeClr val="dk2"/>
            </a:solidFill>
            <a:prstDash val="solid"/>
            <a:round/>
            <a:headEnd type="none" w="sm" len="sm"/>
            <a:tailEnd type="none" w="sm" len="sm"/>
          </a:ln>
          <a:effectLst>
            <a:outerShdw blurRad="57150" dist="190500" dir="840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txBox="1">
            <a:spLocks noGrp="1"/>
          </p:cNvSpPr>
          <p:nvPr>
            <p:ph type="ctrTitle"/>
          </p:nvPr>
        </p:nvSpPr>
        <p:spPr>
          <a:xfrm>
            <a:off x="311700" y="463275"/>
            <a:ext cx="8520600" cy="912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SzPts val="990"/>
              <a:buNone/>
            </a:pPr>
            <a:r>
              <a:rPr lang="en" sz="3600" b="1">
                <a:latin typeface="Roboto"/>
                <a:ea typeface="Roboto"/>
                <a:cs typeface="Roboto"/>
                <a:sym typeface="Roboto"/>
              </a:rPr>
              <a:t>Competitive Analysis  |  </a:t>
            </a:r>
            <a:r>
              <a:rPr lang="en" sz="3600" b="1">
                <a:solidFill>
                  <a:srgbClr val="CD1940"/>
                </a:solidFill>
                <a:latin typeface="Roboto"/>
                <a:ea typeface="Roboto"/>
                <a:cs typeface="Roboto"/>
                <a:sym typeface="Roboto"/>
              </a:rPr>
              <a:t>MeetUp</a:t>
            </a:r>
            <a:endParaRPr sz="3600" b="1">
              <a:solidFill>
                <a:srgbClr val="CD1940"/>
              </a:solidFill>
              <a:latin typeface="Roboto"/>
              <a:ea typeface="Roboto"/>
              <a:cs typeface="Roboto"/>
              <a:sym typeface="Roboto"/>
            </a:endParaRPr>
          </a:p>
        </p:txBody>
      </p:sp>
      <p:sp>
        <p:nvSpPr>
          <p:cNvPr id="130" name="Google Shape;130;p21"/>
          <p:cNvSpPr txBox="1"/>
          <p:nvPr/>
        </p:nvSpPr>
        <p:spPr>
          <a:xfrm>
            <a:off x="3268639" y="1376175"/>
            <a:ext cx="2255036" cy="5079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2100" b="1" dirty="0">
                <a:latin typeface="Roboto"/>
                <a:ea typeface="Roboto"/>
                <a:cs typeface="Roboto"/>
                <a:sym typeface="Roboto"/>
              </a:rPr>
              <a:t>Lessons Learned</a:t>
            </a:r>
            <a:endParaRPr sz="2100" b="1" dirty="0">
              <a:latin typeface="Roboto"/>
              <a:ea typeface="Roboto"/>
              <a:cs typeface="Roboto"/>
              <a:sym typeface="Roboto"/>
            </a:endParaRPr>
          </a:p>
        </p:txBody>
      </p:sp>
      <p:sp>
        <p:nvSpPr>
          <p:cNvPr id="131" name="Google Shape;131;p21"/>
          <p:cNvSpPr txBox="1"/>
          <p:nvPr/>
        </p:nvSpPr>
        <p:spPr>
          <a:xfrm>
            <a:off x="874600" y="2418575"/>
            <a:ext cx="2998500" cy="17547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Should be more casual so people don’t feel intimidated to try it for the first time.</a:t>
            </a:r>
            <a:endParaRPr sz="1200">
              <a:solidFill>
                <a:schemeClr val="dk1"/>
              </a:solidFill>
              <a:latin typeface="Roboto Medium"/>
              <a:ea typeface="Roboto Medium"/>
              <a:cs typeface="Roboto Medium"/>
              <a:sym typeface="Roboto Medium"/>
            </a:endParaRPr>
          </a:p>
          <a:p>
            <a:pPr marL="457200" lvl="0"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We want posts to be from real people not groups or companies hosting events.</a:t>
            </a:r>
            <a:endParaRPr sz="1200">
              <a:latin typeface="Roboto Medium"/>
              <a:ea typeface="Roboto Medium"/>
              <a:cs typeface="Roboto Medium"/>
              <a:sym typeface="Roboto Medium"/>
            </a:endParaRPr>
          </a:p>
        </p:txBody>
      </p:sp>
      <p:sp>
        <p:nvSpPr>
          <p:cNvPr id="132" name="Google Shape;132;p21"/>
          <p:cNvSpPr txBox="1"/>
          <p:nvPr/>
        </p:nvSpPr>
        <p:spPr>
          <a:xfrm>
            <a:off x="5083225" y="2418575"/>
            <a:ext cx="3071400" cy="17547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Posts should not have hero images</a:t>
            </a:r>
            <a:endParaRPr sz="1200">
              <a:solidFill>
                <a:schemeClr val="dk1"/>
              </a:solidFill>
              <a:latin typeface="Roboto Medium"/>
              <a:ea typeface="Roboto Medium"/>
              <a:cs typeface="Roboto Medium"/>
              <a:sym typeface="Roboto Medium"/>
            </a:endParaRPr>
          </a:p>
          <a:p>
            <a:pPr marL="457200" lvl="0"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You should not have to join or create a group to be able to create or join a event post.</a:t>
            </a:r>
            <a:endParaRPr sz="1200">
              <a:solidFill>
                <a:schemeClr val="dk1"/>
              </a:solidFill>
              <a:latin typeface="Roboto Medium"/>
              <a:ea typeface="Roboto Medium"/>
              <a:cs typeface="Roboto Medium"/>
              <a:sym typeface="Roboto Medium"/>
            </a:endParaRPr>
          </a:p>
          <a:p>
            <a:pPr marL="457200" lvl="0" indent="-304800" algn="l" rtl="0">
              <a:lnSpc>
                <a:spcPct val="150000"/>
              </a:lnSpc>
              <a:spcBef>
                <a:spcPts val="0"/>
              </a:spcBef>
              <a:spcAft>
                <a:spcPts val="0"/>
              </a:spcAft>
              <a:buClr>
                <a:schemeClr val="dk1"/>
              </a:buClr>
              <a:buSzPts val="1200"/>
              <a:buFont typeface="Roboto Medium"/>
              <a:buChar char="●"/>
            </a:pPr>
            <a:r>
              <a:rPr lang="en" sz="1200">
                <a:solidFill>
                  <a:schemeClr val="dk1"/>
                </a:solidFill>
                <a:latin typeface="Roboto Medium"/>
                <a:ea typeface="Roboto Medium"/>
                <a:cs typeface="Roboto Medium"/>
                <a:sym typeface="Roboto Medium"/>
              </a:rPr>
              <a:t>Users should have control over notifications</a:t>
            </a:r>
            <a:endParaRPr sz="1200">
              <a:solidFill>
                <a:schemeClr val="dk1"/>
              </a:solidFill>
              <a:latin typeface="Roboto Medium"/>
              <a:ea typeface="Roboto Medium"/>
              <a:cs typeface="Roboto Medium"/>
              <a:sym typeface="Roboto Medium"/>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1484</Words>
  <Application>Microsoft Office PowerPoint</Application>
  <PresentationFormat>On-screen Show (16:9)</PresentationFormat>
  <Paragraphs>168</Paragraphs>
  <Slides>33</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Roboto Medium</vt:lpstr>
      <vt:lpstr>Arial</vt:lpstr>
      <vt:lpstr>Roboto Black</vt:lpstr>
      <vt:lpstr>Roboto</vt:lpstr>
      <vt:lpstr>Simple Light</vt:lpstr>
      <vt:lpstr>PowerPoint Presentation</vt:lpstr>
      <vt:lpstr>Overview</vt:lpstr>
      <vt:lpstr>PowerPoint Presentation</vt:lpstr>
      <vt:lpstr>Problem Statement</vt:lpstr>
      <vt:lpstr>Competitive Analysis</vt:lpstr>
      <vt:lpstr>Competitive Analysis  |  MeetUp</vt:lpstr>
      <vt:lpstr>Competitive Analysis  |  MeetUp</vt:lpstr>
      <vt:lpstr>Competitive Analysis  |  MeetUp</vt:lpstr>
      <vt:lpstr>Competitive Analysis  |  MeetUp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Personas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Journey Map</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kirk</cp:lastModifiedBy>
  <cp:revision>2</cp:revision>
  <dcterms:modified xsi:type="dcterms:W3CDTF">2023-05-11T18:09:57Z</dcterms:modified>
</cp:coreProperties>
</file>